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8" r:id="rId1"/>
  </p:sldMasterIdLst>
  <p:notesMasterIdLst>
    <p:notesMasterId r:id="rId21"/>
  </p:notesMasterIdLst>
  <p:handoutMasterIdLst>
    <p:handoutMasterId r:id="rId22"/>
  </p:handoutMasterIdLst>
  <p:sldIdLst>
    <p:sldId id="256" r:id="rId2"/>
    <p:sldId id="324" r:id="rId3"/>
    <p:sldId id="323" r:id="rId4"/>
    <p:sldId id="325" r:id="rId5"/>
    <p:sldId id="327" r:id="rId6"/>
    <p:sldId id="328" r:id="rId7"/>
    <p:sldId id="329" r:id="rId8"/>
    <p:sldId id="333" r:id="rId9"/>
    <p:sldId id="332" r:id="rId10"/>
    <p:sldId id="331" r:id="rId11"/>
    <p:sldId id="330" r:id="rId12"/>
    <p:sldId id="341" r:id="rId13"/>
    <p:sldId id="334" r:id="rId14"/>
    <p:sldId id="336" r:id="rId15"/>
    <p:sldId id="337" r:id="rId16"/>
    <p:sldId id="338" r:id="rId17"/>
    <p:sldId id="339" r:id="rId18"/>
    <p:sldId id="340" r:id="rId19"/>
    <p:sldId id="280" r:id="rId20"/>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0EF7196A-5244-4EB9-962A-C1E1D73B551F}">
  <a:tblStyle styleId="{0EF7196A-5244-4EB9-962A-C1E1D73B551F}"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825" autoAdjust="0"/>
  </p:normalViewPr>
  <p:slideViewPr>
    <p:cSldViewPr snapToGrid="0" snapToObjects="1">
      <p:cViewPr>
        <p:scale>
          <a:sx n="100" d="100"/>
          <a:sy n="100" d="100"/>
        </p:scale>
        <p:origin x="-1664" y="-1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handoutMaster" Target="handoutMasters/handoutMaster1.xml"/><Relationship Id="rId23" Type="http://schemas.openxmlformats.org/officeDocument/2006/relationships/printerSettings" Target="printerSettings/printerSettings1.bin"/><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DA9384D-594B-5A45-B1E5-681FF946ED37}" type="datetimeFigureOut">
              <a:rPr lang="en-US" smtClean="0"/>
              <a:t>15/04/17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2080140-C969-EC41-8275-84922D043550}" type="slidenum">
              <a:rPr lang="en-US" smtClean="0"/>
              <a:t>‹#›</a:t>
            </a:fld>
            <a:endParaRPr lang="en-US"/>
          </a:p>
        </p:txBody>
      </p:sp>
    </p:spTree>
    <p:extLst>
      <p:ext uri="{BB962C8B-B14F-4D97-AF65-F5344CB8AC3E}">
        <p14:creationId xmlns:p14="http://schemas.microsoft.com/office/powerpoint/2010/main" val="3000020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4186945965"/>
      </p:ext>
    </p:extLst>
  </p:cSld>
  <p:clrMap bg1="lt1" tx1="dk1" bg2="dk2" tx2="lt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dirty="0" smtClean="0"/>
              <a:t>Accountability/chain of custody:</a:t>
            </a:r>
          </a:p>
          <a:p>
            <a:pPr lvl="1"/>
            <a:r>
              <a:rPr lang="en-US" dirty="0" smtClean="0"/>
              <a:t>Is started for every piece of evidence collected at the scene</a:t>
            </a:r>
          </a:p>
          <a:p>
            <a:pPr lvl="1"/>
            <a:r>
              <a:rPr lang="en-US" dirty="0" smtClean="0"/>
              <a:t>Tracks possession of evidence</a:t>
            </a:r>
          </a:p>
          <a:p>
            <a:pPr lvl="0">
              <a:spcBef>
                <a:spcPts val="0"/>
              </a:spcBef>
              <a:buNone/>
            </a:pPr>
            <a:endParaRPr lang="en-US" dirty="0" smtClean="0"/>
          </a:p>
          <a:p>
            <a:pPr lvl="0">
              <a:spcBef>
                <a:spcPts val="0"/>
              </a:spcBef>
              <a:buNone/>
            </a:pPr>
            <a:endParaRPr lang="en-US" dirty="0" smtClean="0"/>
          </a:p>
          <a:p>
            <a:r>
              <a:rPr lang="en-US" sz="1100" kern="1200" dirty="0" smtClean="0">
                <a:solidFill>
                  <a:schemeClr val="tx1"/>
                </a:solidFill>
                <a:effectLst/>
                <a:latin typeface="+mn-lt"/>
                <a:ea typeface="+mn-ea"/>
                <a:cs typeface="+mn-cs"/>
              </a:rPr>
              <a:t>The documentation should detail all actions taken during each phase of the digital forensic process:</a:t>
            </a:r>
            <a:endParaRPr lang="en-PH" sz="1100" kern="1200" dirty="0" smtClean="0">
              <a:solidFill>
                <a:schemeClr val="tx1"/>
              </a:solidFill>
              <a:effectLst/>
              <a:latin typeface="+mn-lt"/>
              <a:ea typeface="+mn-ea"/>
              <a:cs typeface="+mn-cs"/>
            </a:endParaRPr>
          </a:p>
          <a:p>
            <a:pPr lvl="0"/>
            <a:endParaRPr lang="en-US" sz="1100" kern="1200" dirty="0" smtClean="0">
              <a:solidFill>
                <a:schemeClr val="tx1"/>
              </a:solidFill>
              <a:effectLst/>
              <a:latin typeface="+mn-lt"/>
              <a:ea typeface="+mn-ea"/>
              <a:cs typeface="+mn-cs"/>
            </a:endParaRPr>
          </a:p>
          <a:p>
            <a:pPr lvl="0"/>
            <a:r>
              <a:rPr lang="en-US" sz="1100" kern="1200" dirty="0" smtClean="0">
                <a:solidFill>
                  <a:schemeClr val="tx1"/>
                </a:solidFill>
                <a:effectLst/>
                <a:latin typeface="+mn-lt"/>
                <a:ea typeface="+mn-ea"/>
                <a:cs typeface="+mn-cs"/>
              </a:rPr>
              <a:t>Identification and seizure of digital evidence</a:t>
            </a:r>
            <a:endParaRPr lang="en-PH" sz="1100" kern="1200" dirty="0" smtClean="0">
              <a:solidFill>
                <a:schemeClr val="tx1"/>
              </a:solidFill>
              <a:effectLst/>
              <a:latin typeface="+mn-lt"/>
              <a:ea typeface="+mn-ea"/>
              <a:cs typeface="+mn-cs"/>
            </a:endParaRPr>
          </a:p>
          <a:p>
            <a:pPr lvl="0"/>
            <a:r>
              <a:rPr lang="en-US" sz="1100" kern="1200" dirty="0" smtClean="0">
                <a:solidFill>
                  <a:schemeClr val="tx1"/>
                </a:solidFill>
                <a:effectLst/>
                <a:latin typeface="+mn-lt"/>
                <a:ea typeface="+mn-ea"/>
                <a:cs typeface="+mn-cs"/>
              </a:rPr>
              <a:t>Acquisition of digital evidence</a:t>
            </a:r>
            <a:endParaRPr lang="en-PH" sz="1100" kern="1200" dirty="0" smtClean="0">
              <a:solidFill>
                <a:schemeClr val="tx1"/>
              </a:solidFill>
              <a:effectLst/>
              <a:latin typeface="+mn-lt"/>
              <a:ea typeface="+mn-ea"/>
              <a:cs typeface="+mn-cs"/>
            </a:endParaRPr>
          </a:p>
          <a:p>
            <a:pPr lvl="0"/>
            <a:r>
              <a:rPr lang="en-US" sz="1100" kern="1200" dirty="0" smtClean="0">
                <a:solidFill>
                  <a:schemeClr val="tx1"/>
                </a:solidFill>
                <a:effectLst/>
                <a:latin typeface="+mn-lt"/>
                <a:ea typeface="+mn-ea"/>
                <a:cs typeface="+mn-cs"/>
              </a:rPr>
              <a:t>Analysis of digital evidence</a:t>
            </a:r>
            <a:endParaRPr lang="en-PH" sz="1100" kern="1200" dirty="0" smtClean="0">
              <a:solidFill>
                <a:schemeClr val="tx1"/>
              </a:solidFill>
              <a:effectLst/>
              <a:latin typeface="+mn-lt"/>
              <a:ea typeface="+mn-ea"/>
              <a:cs typeface="+mn-cs"/>
            </a:endParaRPr>
          </a:p>
          <a:p>
            <a:r>
              <a:rPr lang="en-US" sz="1100" kern="1200" dirty="0" smtClean="0">
                <a:solidFill>
                  <a:schemeClr val="tx1"/>
                </a:solidFill>
                <a:effectLst/>
                <a:latin typeface="+mn-lt"/>
                <a:ea typeface="+mn-ea"/>
                <a:cs typeface="+mn-cs"/>
              </a:rPr>
              <a:t>Report on findings</a:t>
            </a:r>
            <a:r>
              <a:rPr lang="en-PH" dirty="0" smtClean="0">
                <a:effectLst/>
              </a:rPr>
              <a:t>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baseline="0" dirty="0" smtClean="0"/>
          </a:p>
        </p:txBody>
      </p:sp>
    </p:spTree>
    <p:extLst>
      <p:ext uri="{BB962C8B-B14F-4D97-AF65-F5344CB8AC3E}">
        <p14:creationId xmlns:p14="http://schemas.microsoft.com/office/powerpoint/2010/main" val="23125402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dirty="0" smtClean="0"/>
              <a:t>Whenever</a:t>
            </a:r>
            <a:r>
              <a:rPr lang="en-US" baseline="0" dirty="0" smtClean="0"/>
              <a:t> you run a program (e.g. operating system, applications) or open a file (e.g. videos, images, music, documents) it is loaded temporarily from the hard drive into your RAM.</a:t>
            </a:r>
          </a:p>
          <a:p>
            <a:endParaRPr lang="en-US" baseline="0" dirty="0" smtClean="0"/>
          </a:p>
          <a:p>
            <a:r>
              <a:rPr lang="en-US" baseline="0" dirty="0" smtClean="0"/>
              <a:t>- Computer date and time, current user logged in, running application and processes.</a:t>
            </a:r>
          </a:p>
          <a:p>
            <a:endParaRPr lang="en-US" baseline="0" dirty="0" smtClean="0"/>
          </a:p>
          <a:p>
            <a:r>
              <a:rPr lang="en-US" baseline="0" dirty="0" smtClean="0"/>
              <a:t>Once loaded into RAM, you will be able to access it smoothly with minimal delays.</a:t>
            </a:r>
          </a:p>
          <a:p>
            <a:endParaRPr lang="en-US" baseline="0" dirty="0" smtClean="0"/>
          </a:p>
          <a:p>
            <a:r>
              <a:rPr lang="en-US" baseline="0" dirty="0" smtClean="0"/>
              <a:t>The data are stored randomly on the RAM and it can be assessed directly.</a:t>
            </a:r>
          </a:p>
          <a:p>
            <a:endParaRPr lang="en-US" baseline="0" dirty="0" smtClean="0"/>
          </a:p>
          <a:p>
            <a:r>
              <a:rPr lang="en-US" baseline="0" dirty="0" smtClean="0"/>
              <a:t>If you run out of RAM, your operating system will begin dumping some of the open programs and files to the paging file causing your computer to lag (swap or page file)</a:t>
            </a:r>
          </a:p>
          <a:p>
            <a:endParaRPr lang="en-US" baseline="0" dirty="0" smtClean="0"/>
          </a:p>
          <a:p>
            <a:endParaRPr lang="en-US" baseline="0" dirty="0" smtClean="0"/>
          </a:p>
          <a:p>
            <a:r>
              <a:rPr lang="en-US" sz="1100" kern="1200" dirty="0" smtClean="0">
                <a:solidFill>
                  <a:schemeClr val="tx1"/>
                </a:solidFill>
                <a:effectLst/>
                <a:latin typeface="+mn-lt"/>
                <a:ea typeface="+mn-ea"/>
                <a:cs typeface="+mn-cs"/>
              </a:rPr>
              <a:t>This data could contain valuable information about the actions occurring on the system at the time of seizure, such as:</a:t>
            </a:r>
            <a:endParaRPr lang="en-PH" sz="1100" kern="1200" dirty="0" smtClean="0">
              <a:solidFill>
                <a:schemeClr val="tx1"/>
              </a:solidFill>
              <a:effectLst/>
              <a:latin typeface="+mn-lt"/>
              <a:ea typeface="+mn-ea"/>
              <a:cs typeface="+mn-cs"/>
            </a:endParaRPr>
          </a:p>
          <a:p>
            <a:pPr lvl="0"/>
            <a:endParaRPr lang="en-US" sz="1100" kern="1200" dirty="0" smtClean="0">
              <a:solidFill>
                <a:schemeClr val="tx1"/>
              </a:solidFill>
              <a:effectLst/>
              <a:latin typeface="+mn-lt"/>
              <a:ea typeface="+mn-ea"/>
              <a:cs typeface="+mn-cs"/>
            </a:endParaRPr>
          </a:p>
          <a:p>
            <a:pPr lvl="0"/>
            <a:r>
              <a:rPr lang="en-US" sz="1100" kern="1200" dirty="0" smtClean="0">
                <a:solidFill>
                  <a:schemeClr val="tx1"/>
                </a:solidFill>
                <a:effectLst/>
                <a:latin typeface="+mn-lt"/>
                <a:ea typeface="+mn-ea"/>
                <a:cs typeface="+mn-cs"/>
              </a:rPr>
              <a:t>Network connections</a:t>
            </a:r>
            <a:endParaRPr lang="en-PH" sz="1100" kern="1200" dirty="0" smtClean="0">
              <a:solidFill>
                <a:schemeClr val="tx1"/>
              </a:solidFill>
              <a:effectLst/>
              <a:latin typeface="+mn-lt"/>
              <a:ea typeface="+mn-ea"/>
              <a:cs typeface="+mn-cs"/>
            </a:endParaRPr>
          </a:p>
          <a:p>
            <a:pPr lvl="0"/>
            <a:r>
              <a:rPr lang="en-US" sz="1100" kern="1200" dirty="0" smtClean="0">
                <a:solidFill>
                  <a:schemeClr val="tx1"/>
                </a:solidFill>
                <a:effectLst/>
                <a:latin typeface="+mn-lt"/>
                <a:ea typeface="+mn-ea"/>
                <a:cs typeface="+mn-cs"/>
              </a:rPr>
              <a:t>Passwords</a:t>
            </a:r>
            <a:endParaRPr lang="en-PH" sz="1100" kern="1200" dirty="0" smtClean="0">
              <a:solidFill>
                <a:schemeClr val="tx1"/>
              </a:solidFill>
              <a:effectLst/>
              <a:latin typeface="+mn-lt"/>
              <a:ea typeface="+mn-ea"/>
              <a:cs typeface="+mn-cs"/>
            </a:endParaRPr>
          </a:p>
          <a:p>
            <a:pPr lvl="0"/>
            <a:r>
              <a:rPr lang="en-US" sz="1100" kern="1200" dirty="0" smtClean="0">
                <a:solidFill>
                  <a:schemeClr val="tx1"/>
                </a:solidFill>
                <a:effectLst/>
                <a:latin typeface="+mn-lt"/>
                <a:ea typeface="+mn-ea"/>
                <a:cs typeface="+mn-cs"/>
              </a:rPr>
              <a:t>Data included in open documents</a:t>
            </a:r>
            <a:endParaRPr lang="en-PH" sz="1100" kern="1200" dirty="0" smtClean="0">
              <a:solidFill>
                <a:schemeClr val="tx1"/>
              </a:solidFill>
              <a:effectLst/>
              <a:latin typeface="+mn-lt"/>
              <a:ea typeface="+mn-ea"/>
              <a:cs typeface="+mn-cs"/>
            </a:endParaRPr>
          </a:p>
          <a:p>
            <a:pPr lvl="0"/>
            <a:r>
              <a:rPr lang="en-US" sz="1100" kern="1200" dirty="0" smtClean="0">
                <a:solidFill>
                  <a:schemeClr val="tx1"/>
                </a:solidFill>
                <a:effectLst/>
                <a:latin typeface="+mn-lt"/>
                <a:ea typeface="+mn-ea"/>
                <a:cs typeface="+mn-cs"/>
              </a:rPr>
              <a:t>Internet-based data (chats, email, and browsing activity)</a:t>
            </a:r>
            <a:endParaRPr lang="en-PH" sz="1100" kern="1200" dirty="0" smtClean="0">
              <a:solidFill>
                <a:schemeClr val="tx1"/>
              </a:solidFill>
              <a:effectLst/>
              <a:latin typeface="+mn-lt"/>
              <a:ea typeface="+mn-ea"/>
              <a:cs typeface="+mn-cs"/>
            </a:endParaRPr>
          </a:p>
          <a:p>
            <a:r>
              <a:rPr lang="en-US" sz="1100" kern="1200" dirty="0" smtClean="0">
                <a:solidFill>
                  <a:schemeClr val="tx1"/>
                </a:solidFill>
                <a:effectLst/>
                <a:latin typeface="+mn-lt"/>
                <a:ea typeface="+mn-ea"/>
                <a:cs typeface="+mn-cs"/>
              </a:rPr>
              <a:t>Running processes</a:t>
            </a:r>
            <a:r>
              <a:rPr lang="en-PH" dirty="0" smtClean="0">
                <a:effectLst/>
              </a:rPr>
              <a:t> </a:t>
            </a:r>
            <a:endParaRPr lang="en-US" baseline="0" dirty="0" smtClean="0"/>
          </a:p>
          <a:p>
            <a:endParaRPr lang="en-US" baseline="0"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baseline="0" dirty="0" smtClean="0"/>
          </a:p>
        </p:txBody>
      </p:sp>
    </p:spTree>
    <p:extLst>
      <p:ext uri="{BB962C8B-B14F-4D97-AF65-F5344CB8AC3E}">
        <p14:creationId xmlns:p14="http://schemas.microsoft.com/office/powerpoint/2010/main" val="23125402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smtClean="0"/>
              <a:t>Forensic Imaging or Acquisition</a:t>
            </a:r>
          </a:p>
          <a:p>
            <a:pPr lvl="0">
              <a:spcBef>
                <a:spcPts val="0"/>
              </a:spcBef>
              <a:buNone/>
            </a:pPr>
            <a:endParaRPr lang="en-US" dirty="0" smtClean="0"/>
          </a:p>
          <a:p>
            <a:pPr lvl="0">
              <a:spcBef>
                <a:spcPts val="0"/>
              </a:spcBef>
              <a:buNone/>
            </a:pPr>
            <a:endParaRPr lang="en-US" dirty="0" smtClean="0"/>
          </a:p>
          <a:p>
            <a:r>
              <a:rPr lang="en-US" sz="1100" b="1" kern="1200" dirty="0" smtClean="0">
                <a:solidFill>
                  <a:schemeClr val="tx1"/>
                </a:solidFill>
                <a:effectLst/>
                <a:latin typeface="+mn-lt"/>
                <a:ea typeface="+mn-ea"/>
                <a:cs typeface="+mn-cs"/>
              </a:rPr>
              <a:t>Forensic Imaging</a:t>
            </a:r>
            <a:endParaRPr lang="en-PH" sz="1100" b="1" kern="1200" dirty="0" smtClean="0">
              <a:solidFill>
                <a:schemeClr val="tx1"/>
              </a:solidFill>
              <a:effectLst/>
              <a:latin typeface="+mn-lt"/>
              <a:ea typeface="+mn-ea"/>
              <a:cs typeface="+mn-cs"/>
            </a:endParaRPr>
          </a:p>
          <a:p>
            <a:r>
              <a:rPr lang="en-US" sz="1100" kern="1200" dirty="0" smtClean="0">
                <a:solidFill>
                  <a:schemeClr val="tx1"/>
                </a:solidFill>
                <a:effectLst/>
                <a:latin typeface="+mn-lt"/>
                <a:ea typeface="+mn-ea"/>
                <a:cs typeface="+mn-cs"/>
              </a:rPr>
              <a:t>Forensic imaging is the process of producing a forensic copy of data stored on volatile and non-volatile storage media. Non-volatile data is information that is persistently saved to digital storage media and will be preserved after power is removed from the system. </a:t>
            </a:r>
            <a:endParaRPr lang="en-PH" sz="1100" kern="1200" dirty="0" smtClean="0">
              <a:solidFill>
                <a:schemeClr val="tx1"/>
              </a:solidFill>
              <a:effectLst/>
              <a:latin typeface="+mn-lt"/>
              <a:ea typeface="+mn-ea"/>
              <a:cs typeface="+mn-cs"/>
            </a:endParaRPr>
          </a:p>
          <a:p>
            <a:r>
              <a:rPr lang="en-US" sz="1100" b="1" kern="1200" dirty="0" smtClean="0">
                <a:solidFill>
                  <a:schemeClr val="tx1"/>
                </a:solidFill>
                <a:effectLst/>
                <a:latin typeface="+mn-lt"/>
                <a:ea typeface="+mn-ea"/>
                <a:cs typeface="+mn-cs"/>
              </a:rPr>
              <a:t> </a:t>
            </a:r>
            <a:endParaRPr lang="en-PH" sz="1100" kern="1200" dirty="0" smtClean="0">
              <a:solidFill>
                <a:schemeClr val="tx1"/>
              </a:solidFill>
              <a:effectLst/>
              <a:latin typeface="+mn-lt"/>
              <a:ea typeface="+mn-ea"/>
              <a:cs typeface="+mn-cs"/>
            </a:endParaRPr>
          </a:p>
          <a:p>
            <a:r>
              <a:rPr lang="en-US" sz="1100" kern="1200" dirty="0" smtClean="0">
                <a:solidFill>
                  <a:schemeClr val="tx1"/>
                </a:solidFill>
                <a:effectLst/>
                <a:latin typeface="+mn-lt"/>
                <a:ea typeface="+mn-ea"/>
                <a:cs typeface="+mn-cs"/>
              </a:rPr>
              <a:t> </a:t>
            </a:r>
            <a:endParaRPr lang="en-PH" sz="1100" kern="1200" dirty="0" smtClean="0">
              <a:solidFill>
                <a:schemeClr val="tx1"/>
              </a:solidFill>
              <a:effectLst/>
              <a:latin typeface="+mn-lt"/>
              <a:ea typeface="+mn-ea"/>
              <a:cs typeface="+mn-cs"/>
            </a:endParaRPr>
          </a:p>
          <a:p>
            <a:r>
              <a:rPr lang="en-US" sz="1100" kern="1200" dirty="0" smtClean="0">
                <a:solidFill>
                  <a:schemeClr val="tx1"/>
                </a:solidFill>
                <a:effectLst/>
                <a:latin typeface="+mn-lt"/>
                <a:ea typeface="+mn-ea"/>
                <a:cs typeface="+mn-cs"/>
              </a:rPr>
              <a:t>Traditionally, there are two kinds of images that storage media can produce:</a:t>
            </a:r>
            <a:endParaRPr lang="en-PH" sz="1100" kern="1200" dirty="0" smtClean="0">
              <a:solidFill>
                <a:schemeClr val="tx1"/>
              </a:solidFill>
              <a:effectLst/>
              <a:latin typeface="+mn-lt"/>
              <a:ea typeface="+mn-ea"/>
              <a:cs typeface="+mn-cs"/>
            </a:endParaRPr>
          </a:p>
          <a:p>
            <a:r>
              <a:rPr lang="en-US" sz="1100" kern="1200" dirty="0" smtClean="0">
                <a:solidFill>
                  <a:schemeClr val="tx1"/>
                </a:solidFill>
                <a:effectLst/>
                <a:latin typeface="+mn-lt"/>
                <a:ea typeface="+mn-ea"/>
                <a:cs typeface="+mn-cs"/>
              </a:rPr>
              <a:t> </a:t>
            </a:r>
            <a:endParaRPr lang="en-PH" sz="1100" kern="1200" dirty="0" smtClean="0">
              <a:solidFill>
                <a:schemeClr val="tx1"/>
              </a:solidFill>
              <a:effectLst/>
              <a:latin typeface="+mn-lt"/>
              <a:ea typeface="+mn-ea"/>
              <a:cs typeface="+mn-cs"/>
            </a:endParaRPr>
          </a:p>
          <a:p>
            <a:pPr lvl="0"/>
            <a:r>
              <a:rPr lang="en-US" sz="1100" kern="1200" dirty="0" smtClean="0">
                <a:solidFill>
                  <a:schemeClr val="tx1"/>
                </a:solidFill>
                <a:effectLst/>
                <a:latin typeface="+mn-lt"/>
                <a:ea typeface="+mn-ea"/>
                <a:cs typeface="+mn-cs"/>
              </a:rPr>
              <a:t>Physical Image – a forensic copy of all data stored in every addressable sector of digital storage media</a:t>
            </a:r>
            <a:endParaRPr lang="en-PH" sz="1100" kern="1200" dirty="0" smtClean="0">
              <a:solidFill>
                <a:schemeClr val="tx1"/>
              </a:solidFill>
              <a:effectLst/>
              <a:latin typeface="+mn-lt"/>
              <a:ea typeface="+mn-ea"/>
              <a:cs typeface="+mn-cs"/>
            </a:endParaRPr>
          </a:p>
          <a:p>
            <a:pPr lvl="0"/>
            <a:r>
              <a:rPr lang="en-US" sz="1100" kern="1200" dirty="0" smtClean="0">
                <a:solidFill>
                  <a:schemeClr val="tx1"/>
                </a:solidFill>
                <a:effectLst/>
                <a:latin typeface="+mn-lt"/>
                <a:ea typeface="+mn-ea"/>
                <a:cs typeface="+mn-cs"/>
              </a:rPr>
              <a:t>Logical Image – a forensic copy of all data stored in every addressable sector of a hard drive partition</a:t>
            </a:r>
            <a:endParaRPr lang="en-PH" sz="1100" kern="1200" dirty="0" smtClean="0">
              <a:solidFill>
                <a:schemeClr val="tx1"/>
              </a:solidFill>
              <a:effectLst/>
              <a:latin typeface="+mn-lt"/>
              <a:ea typeface="+mn-ea"/>
              <a:cs typeface="+mn-cs"/>
            </a:endParaRPr>
          </a:p>
          <a:p>
            <a:r>
              <a:rPr lang="en-US" sz="1100" kern="1200" dirty="0" smtClean="0">
                <a:solidFill>
                  <a:schemeClr val="tx1"/>
                </a:solidFill>
                <a:effectLst/>
                <a:latin typeface="+mn-lt"/>
                <a:ea typeface="+mn-ea"/>
                <a:cs typeface="+mn-cs"/>
              </a:rPr>
              <a:t> </a:t>
            </a:r>
            <a:endParaRPr lang="en-PH" sz="1100" kern="1200" dirty="0" smtClean="0">
              <a:solidFill>
                <a:schemeClr val="tx1"/>
              </a:solidFill>
              <a:effectLst/>
              <a:latin typeface="+mn-lt"/>
              <a:ea typeface="+mn-ea"/>
              <a:cs typeface="+mn-cs"/>
            </a:endParaRPr>
          </a:p>
          <a:p>
            <a:r>
              <a:rPr lang="en-US" sz="1100" kern="1200" dirty="0" smtClean="0">
                <a:solidFill>
                  <a:schemeClr val="tx1"/>
                </a:solidFill>
                <a:effectLst/>
                <a:latin typeface="+mn-lt"/>
                <a:ea typeface="+mn-ea"/>
                <a:cs typeface="+mn-cs"/>
              </a:rPr>
              <a:t>Forensic imaging can be applied to all types of storage media, including traditional hard drives (3.5” and 2.5”) and the multiple form factors that make up removable storage media. The first responder must consider the following questions and challenges with respect to creating a forensic image:</a:t>
            </a:r>
            <a:endParaRPr lang="en-PH" sz="1100" kern="1200" dirty="0" smtClean="0">
              <a:solidFill>
                <a:schemeClr val="tx1"/>
              </a:solidFill>
              <a:effectLst/>
              <a:latin typeface="+mn-lt"/>
              <a:ea typeface="+mn-ea"/>
              <a:cs typeface="+mn-cs"/>
            </a:endParaRPr>
          </a:p>
          <a:p>
            <a:r>
              <a:rPr lang="en-US" sz="1100" kern="1200" dirty="0" smtClean="0">
                <a:solidFill>
                  <a:schemeClr val="tx1"/>
                </a:solidFill>
                <a:effectLst/>
                <a:latin typeface="+mn-lt"/>
                <a:ea typeface="+mn-ea"/>
                <a:cs typeface="+mn-cs"/>
              </a:rPr>
              <a:t> </a:t>
            </a:r>
            <a:endParaRPr lang="en-PH" sz="1100" kern="1200" dirty="0" smtClean="0">
              <a:solidFill>
                <a:schemeClr val="tx1"/>
              </a:solidFill>
              <a:effectLst/>
              <a:latin typeface="+mn-lt"/>
              <a:ea typeface="+mn-ea"/>
              <a:cs typeface="+mn-cs"/>
            </a:endParaRPr>
          </a:p>
          <a:p>
            <a:pPr lvl="0"/>
            <a:r>
              <a:rPr lang="en-US" sz="1100" b="1" kern="1200" dirty="0" smtClean="0">
                <a:solidFill>
                  <a:schemeClr val="tx1"/>
                </a:solidFill>
                <a:effectLst/>
                <a:latin typeface="+mn-lt"/>
                <a:ea typeface="+mn-ea"/>
                <a:cs typeface="+mn-cs"/>
              </a:rPr>
              <a:t>Can the responder legally obtain a forensic copy of source media? </a:t>
            </a:r>
            <a:r>
              <a:rPr lang="en-US" sz="1100" kern="1200" dirty="0" smtClean="0">
                <a:solidFill>
                  <a:schemeClr val="tx1"/>
                </a:solidFill>
                <a:effectLst/>
                <a:latin typeface="+mn-lt"/>
                <a:ea typeface="+mn-ea"/>
                <a:cs typeface="+mn-cs"/>
              </a:rPr>
              <a:t>If so, is he or she limited to the data contained on just one partition? Is he or she limited to a folder saved to that partition?</a:t>
            </a:r>
            <a:endParaRPr lang="en-PH" sz="1100" kern="1200" dirty="0" smtClean="0">
              <a:solidFill>
                <a:schemeClr val="tx1"/>
              </a:solidFill>
              <a:effectLst/>
              <a:latin typeface="+mn-lt"/>
              <a:ea typeface="+mn-ea"/>
              <a:cs typeface="+mn-cs"/>
            </a:endParaRPr>
          </a:p>
          <a:p>
            <a:pPr lvl="0"/>
            <a:r>
              <a:rPr lang="en-US" sz="1100" b="1" kern="1200" dirty="0" smtClean="0">
                <a:solidFill>
                  <a:schemeClr val="tx1"/>
                </a:solidFill>
                <a:effectLst/>
                <a:latin typeface="+mn-lt"/>
                <a:ea typeface="+mn-ea"/>
                <a:cs typeface="+mn-cs"/>
              </a:rPr>
              <a:t>Does obtaining a forensic image make sense?</a:t>
            </a:r>
            <a:r>
              <a:rPr lang="en-US" sz="1100" b="0" kern="1200" dirty="0" smtClean="0">
                <a:solidFill>
                  <a:schemeClr val="tx1"/>
                </a:solidFill>
                <a:effectLst/>
                <a:latin typeface="+mn-lt"/>
                <a:ea typeface="+mn-ea"/>
                <a:cs typeface="+mn-cs"/>
              </a:rPr>
              <a:t> What if the source system is a multitenant configuration and belongs to a cloud storage provider? In this case the storage capacity could be extremely large (+1 Tb) and configured as a redundant array of independent disks (RAID) or spread across multiple servers. In this case would the responder obtain an image? The data in question could be a very small subset of the storage capacity. Therefore, collecting a forensic copy may not be logical. In that case, the first responder must develop a strategy to acquire the data in question.</a:t>
            </a:r>
            <a:endParaRPr lang="en-PH" sz="1100" b="1" kern="1200" dirty="0" smtClean="0">
              <a:solidFill>
                <a:schemeClr val="tx1"/>
              </a:solidFill>
              <a:effectLst/>
              <a:latin typeface="+mn-lt"/>
              <a:ea typeface="+mn-ea"/>
              <a:cs typeface="+mn-cs"/>
            </a:endParaRPr>
          </a:p>
          <a:p>
            <a:pPr lvl="0"/>
            <a:r>
              <a:rPr lang="en-US" sz="1100" b="1" kern="1200" dirty="0" smtClean="0">
                <a:solidFill>
                  <a:schemeClr val="tx1"/>
                </a:solidFill>
                <a:effectLst/>
                <a:latin typeface="+mn-lt"/>
                <a:ea typeface="+mn-ea"/>
                <a:cs typeface="+mn-cs"/>
              </a:rPr>
              <a:t>Should the responder collect a physical or logical image of the storage media?</a:t>
            </a:r>
            <a:r>
              <a:rPr lang="en-US" sz="1100" kern="1200" dirty="0" smtClean="0">
                <a:solidFill>
                  <a:schemeClr val="tx1"/>
                </a:solidFill>
                <a:effectLst/>
                <a:latin typeface="+mn-lt"/>
                <a:ea typeface="+mn-ea"/>
                <a:cs typeface="+mn-cs"/>
              </a:rPr>
              <a:t> The answers to this question may not be straightforward. As an analyst, ideally you would want a physical image that gives you access to unallocated data across the entire drive. However, what if the storage solution is a RAID or located elsewhere? The first responder might not be able to or want to collect a physical image, as it adds no value to your investigation. Collecting a forensic copy of logical volumes might be the better solution in such cases.</a:t>
            </a:r>
            <a:endParaRPr lang="en-PH" sz="1100" kern="1200" dirty="0" smtClean="0">
              <a:solidFill>
                <a:schemeClr val="tx1"/>
              </a:solidFill>
              <a:effectLst/>
              <a:latin typeface="+mn-lt"/>
              <a:ea typeface="+mn-ea"/>
              <a:cs typeface="+mn-cs"/>
            </a:endParaRPr>
          </a:p>
          <a:p>
            <a:pPr lvl="0"/>
            <a:r>
              <a:rPr lang="en-US" sz="1100" b="1" kern="1200" dirty="0" smtClean="0">
                <a:solidFill>
                  <a:schemeClr val="tx1"/>
                </a:solidFill>
                <a:effectLst/>
                <a:latin typeface="+mn-lt"/>
                <a:ea typeface="+mn-ea"/>
                <a:cs typeface="+mn-cs"/>
              </a:rPr>
              <a:t>Does the first responder have the proper tools to collect a forensic copy from the storage media of the source system?</a:t>
            </a:r>
            <a:r>
              <a:rPr lang="en-US" sz="1100" kern="1200" dirty="0" smtClean="0">
                <a:solidFill>
                  <a:schemeClr val="tx1"/>
                </a:solidFill>
                <a:effectLst/>
                <a:latin typeface="+mn-lt"/>
                <a:ea typeface="+mn-ea"/>
                <a:cs typeface="+mn-cs"/>
              </a:rPr>
              <a:t> Maintaining the integrity of the data is of utmost importance and should direct each action. Failure to use validated forensic tools to interface with the source system could compromise the digital evidence and your investigation.</a:t>
            </a:r>
            <a:endParaRPr lang="en-PH" sz="1100" kern="1200" dirty="0" smtClean="0">
              <a:solidFill>
                <a:schemeClr val="tx1"/>
              </a:solidFill>
              <a:effectLst/>
              <a:latin typeface="+mn-lt"/>
              <a:ea typeface="+mn-ea"/>
              <a:cs typeface="+mn-cs"/>
            </a:endParaRPr>
          </a:p>
          <a:p>
            <a:r>
              <a:rPr lang="en-US" sz="1100" kern="1200" dirty="0" smtClean="0">
                <a:solidFill>
                  <a:schemeClr val="tx1"/>
                </a:solidFill>
                <a:effectLst/>
                <a:latin typeface="+mn-lt"/>
                <a:ea typeface="+mn-ea"/>
                <a:cs typeface="+mn-cs"/>
              </a:rPr>
              <a:t> </a:t>
            </a:r>
            <a:endParaRPr lang="en-PH" sz="1100" kern="1200" dirty="0" smtClean="0">
              <a:solidFill>
                <a:schemeClr val="tx1"/>
              </a:solidFill>
              <a:effectLst/>
              <a:latin typeface="+mn-lt"/>
              <a:ea typeface="+mn-ea"/>
              <a:cs typeface="+mn-cs"/>
            </a:endParaRPr>
          </a:p>
          <a:p>
            <a:pPr lvl="0">
              <a:spcBef>
                <a:spcPts val="0"/>
              </a:spcBef>
              <a:buNone/>
            </a:pPr>
            <a:endParaRPr lang="en-US" dirty="0" smtClean="0"/>
          </a:p>
          <a:p>
            <a:pPr lvl="0">
              <a:spcBef>
                <a:spcPts val="0"/>
              </a:spcBef>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2" name="Shape 3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Properly seize, it includes documentation, bag and tag, chain</a:t>
            </a:r>
            <a:r>
              <a:rPr lang="en-US" baseline="0" dirty="0" smtClean="0"/>
              <a:t> of custody.</a:t>
            </a:r>
            <a:endParaRPr lang="en-US" dirty="0" smtClean="0"/>
          </a:p>
          <a:p>
            <a:pPr lvl="0">
              <a:spcBef>
                <a:spcPts val="0"/>
              </a:spcBef>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smtClean="0"/>
              <a:t>In a manner that the</a:t>
            </a:r>
            <a:r>
              <a:rPr lang="en-US" baseline="0" dirty="0" smtClean="0"/>
              <a:t> evidence is preserved and documented.</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smtClean="0"/>
              <a:t>With</a:t>
            </a:r>
            <a:r>
              <a:rPr lang="en-US" baseline="0" dirty="0" smtClean="0"/>
              <a:t> the advent and advancement of information technology,  a lot of new electronic gadgets in the market today that may be used as a tool or storage for any criminal activity.</a:t>
            </a:r>
          </a:p>
          <a:p>
            <a:pPr lvl="0">
              <a:spcBef>
                <a:spcPts val="0"/>
              </a:spcBef>
              <a:buNone/>
            </a:pPr>
            <a:endParaRPr lang="en-US" baseline="0" dirty="0" smtClean="0"/>
          </a:p>
          <a:p>
            <a:pPr lvl="0">
              <a:spcBef>
                <a:spcPts val="0"/>
              </a:spcBef>
              <a:buNone/>
            </a:pPr>
            <a:r>
              <a:rPr lang="en-US" baseline="0" dirty="0" smtClean="0"/>
              <a:t>Such as a USB watch, wherein employees may use it to steal information from your company. Or with the variety of removable storage media in different sizes, it is easy to conceal.</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0" name="Shape 2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u="sng" dirty="0" smtClean="0"/>
              <a:t>Tangible</a:t>
            </a:r>
            <a:r>
              <a:rPr lang="en-US" dirty="0" smtClean="0"/>
              <a:t> components of a computer:</a:t>
            </a:r>
          </a:p>
          <a:p>
            <a:pPr lvl="0">
              <a:spcBef>
                <a:spcPts val="0"/>
              </a:spcBef>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0" name="Shape 2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dirty="0" smtClean="0"/>
              <a:t>Any data that can be stored electronically</a:t>
            </a:r>
          </a:p>
          <a:p>
            <a:endParaRPr lang="en-US" sz="1100" dirty="0" smtClean="0"/>
          </a:p>
          <a:p>
            <a:r>
              <a:rPr lang="en-US" sz="1100" dirty="0" smtClean="0"/>
              <a:t>Hardware and software work together enabling a computer to function as a system</a:t>
            </a:r>
            <a:endParaRPr lang="en-US" sz="11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smtClean="0"/>
              <a:t>With</a:t>
            </a:r>
            <a:r>
              <a:rPr lang="en-US" baseline="0" dirty="0" smtClean="0"/>
              <a:t> the advent and advancement of information technology,  a lot of new electronic gadgets in the market today that may be used as a tool or storage for any criminal activity.</a:t>
            </a:r>
          </a:p>
          <a:p>
            <a:pPr lvl="0">
              <a:spcBef>
                <a:spcPts val="0"/>
              </a:spcBef>
              <a:buNone/>
            </a:pPr>
            <a:endParaRPr lang="en-US" baseline="0" dirty="0" smtClean="0"/>
          </a:p>
          <a:p>
            <a:pPr lvl="0">
              <a:spcBef>
                <a:spcPts val="0"/>
              </a:spcBef>
              <a:buNone/>
            </a:pPr>
            <a:r>
              <a:rPr lang="en-US" baseline="0" dirty="0" smtClean="0"/>
              <a:t>Such as a USB watch, wherein employees may use it to steal information from your company. Or with the variety of removable storage media in different sizes, it is easy to conceal.</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smtClean="0"/>
              <a:t>Same as the traditional crime scene, computer crime scene should</a:t>
            </a:r>
            <a:r>
              <a:rPr lang="en-US" baseline="0" dirty="0" smtClean="0"/>
              <a:t> also preserve the way the traditional crime scene.</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1700184" y="1360350"/>
            <a:ext cx="5807399" cy="1546500"/>
          </a:xfrm>
          <a:prstGeom prst="rect">
            <a:avLst/>
          </a:prstGeom>
        </p:spPr>
        <p:txBody>
          <a:bodyPr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6897625" y="6199950"/>
            <a:ext cx="126900" cy="126900"/>
          </a:xfrm>
          <a:prstGeom prst="ellipse">
            <a:avLst/>
          </a:prstGeom>
          <a:solidFill>
            <a:srgbClr val="0091EA"/>
          </a:solidFill>
          <a:ln>
            <a:noFill/>
          </a:ln>
        </p:spPr>
        <p:txBody>
          <a:bodyPr lIns="91425" tIns="91425" rIns="91425" bIns="91425" anchor="ctr" anchorCtr="0">
            <a:noAutofit/>
          </a:bodyPr>
          <a:lstStyle/>
          <a:p>
            <a:pPr lvl="0">
              <a:spcBef>
                <a:spcPts val="0"/>
              </a:spcBef>
              <a:buNone/>
            </a:pPr>
            <a:endParaRPr/>
          </a:p>
        </p:txBody>
      </p:sp>
      <p:sp>
        <p:nvSpPr>
          <p:cNvPr id="11" name="Shape 11"/>
          <p:cNvSpPr/>
          <p:nvPr/>
        </p:nvSpPr>
        <p:spPr>
          <a:xfrm>
            <a:off x="7454375" y="5638800"/>
            <a:ext cx="126900" cy="126900"/>
          </a:xfrm>
          <a:prstGeom prst="ellipse">
            <a:avLst/>
          </a:prstGeom>
          <a:solidFill>
            <a:srgbClr val="0091EA"/>
          </a:solidFill>
          <a:ln>
            <a:noFill/>
          </a:ln>
        </p:spPr>
        <p:txBody>
          <a:bodyPr lIns="91425" tIns="91425" rIns="91425" bIns="91425" anchor="ctr" anchorCtr="0">
            <a:noAutofit/>
          </a:bodyPr>
          <a:lstStyle/>
          <a:p>
            <a:pPr lvl="0">
              <a:spcBef>
                <a:spcPts val="0"/>
              </a:spcBef>
              <a:buNone/>
            </a:pPr>
            <a:endParaRPr/>
          </a:p>
        </p:txBody>
      </p:sp>
      <p:sp>
        <p:nvSpPr>
          <p:cNvPr id="12" name="Shape 12"/>
          <p:cNvSpPr/>
          <p:nvPr/>
        </p:nvSpPr>
        <p:spPr>
          <a:xfrm>
            <a:off x="8827727" y="4597553"/>
            <a:ext cx="75899" cy="75899"/>
          </a:xfrm>
          <a:prstGeom prst="ellipse">
            <a:avLst/>
          </a:prstGeom>
          <a:solidFill>
            <a:srgbClr val="0091EA"/>
          </a:solidFill>
          <a:ln>
            <a:noFill/>
          </a:ln>
        </p:spPr>
        <p:txBody>
          <a:bodyPr lIns="91425" tIns="91425" rIns="91425" bIns="91425" anchor="ctr" anchorCtr="0">
            <a:noAutofit/>
          </a:bodyPr>
          <a:lstStyle/>
          <a:p>
            <a:pPr lvl="0">
              <a:spcBef>
                <a:spcPts val="0"/>
              </a:spcBef>
              <a:buNone/>
            </a:pPr>
            <a:endParaRPr/>
          </a:p>
        </p:txBody>
      </p:sp>
      <p:sp>
        <p:nvSpPr>
          <p:cNvPr id="13" name="Shape 13"/>
          <p:cNvSpPr/>
          <p:nvPr/>
        </p:nvSpPr>
        <p:spPr>
          <a:xfrm>
            <a:off x="8677050" y="6577875"/>
            <a:ext cx="126900" cy="126900"/>
          </a:xfrm>
          <a:prstGeom prst="ellipse">
            <a:avLst/>
          </a:prstGeom>
          <a:solidFill>
            <a:srgbClr val="0091EA"/>
          </a:solidFill>
          <a:ln>
            <a:noFill/>
          </a:ln>
        </p:spPr>
        <p:txBody>
          <a:bodyPr lIns="91425" tIns="91425" rIns="91425" bIns="91425" anchor="ctr" anchorCtr="0">
            <a:noAutofit/>
          </a:bodyPr>
          <a:lstStyle/>
          <a:p>
            <a:pPr lvl="0">
              <a:spcBef>
                <a:spcPts val="0"/>
              </a:spcBef>
              <a:buNone/>
            </a:pPr>
            <a:endParaRPr/>
          </a:p>
        </p:txBody>
      </p:sp>
      <p:sp>
        <p:nvSpPr>
          <p:cNvPr id="14" name="Shape 14"/>
          <p:cNvSpPr/>
          <p:nvPr/>
        </p:nvSpPr>
        <p:spPr>
          <a:xfrm>
            <a:off x="2972225" y="633400"/>
            <a:ext cx="126900" cy="126900"/>
          </a:xfrm>
          <a:prstGeom prst="ellipse">
            <a:avLst/>
          </a:prstGeom>
          <a:solidFill>
            <a:srgbClr val="0091EA"/>
          </a:solidFill>
          <a:ln>
            <a:noFill/>
          </a:ln>
        </p:spPr>
        <p:txBody>
          <a:bodyPr lIns="91425" tIns="91425" rIns="91425" bIns="91425" anchor="ctr" anchorCtr="0">
            <a:noAutofit/>
          </a:bodyPr>
          <a:lstStyle/>
          <a:p>
            <a:pPr lvl="0">
              <a:spcBef>
                <a:spcPts val="0"/>
              </a:spcBef>
              <a:buNone/>
            </a:pPr>
            <a:endParaRPr/>
          </a:p>
        </p:txBody>
      </p:sp>
      <p:sp>
        <p:nvSpPr>
          <p:cNvPr id="15" name="Shape 15"/>
          <p:cNvSpPr/>
          <p:nvPr/>
        </p:nvSpPr>
        <p:spPr>
          <a:xfrm>
            <a:off x="579634" y="3373478"/>
            <a:ext cx="126900" cy="126900"/>
          </a:xfrm>
          <a:prstGeom prst="ellipse">
            <a:avLst/>
          </a:prstGeom>
          <a:solidFill>
            <a:srgbClr val="0091EA"/>
          </a:solidFill>
          <a:ln>
            <a:noFill/>
          </a:ln>
        </p:spPr>
        <p:txBody>
          <a:bodyPr lIns="91425" tIns="91425" rIns="91425" bIns="91425" anchor="ctr" anchorCtr="0">
            <a:noAutofit/>
          </a:bodyPr>
          <a:lstStyle/>
          <a:p>
            <a:pPr lvl="0">
              <a:spcBef>
                <a:spcPts val="0"/>
              </a:spcBef>
              <a:buNone/>
            </a:pPr>
            <a:endParaRPr/>
          </a:p>
        </p:txBody>
      </p:sp>
      <p:sp>
        <p:nvSpPr>
          <p:cNvPr id="16" name="Shape 16"/>
          <p:cNvSpPr/>
          <p:nvPr/>
        </p:nvSpPr>
        <p:spPr>
          <a:xfrm>
            <a:off x="311843" y="791518"/>
            <a:ext cx="126900" cy="126900"/>
          </a:xfrm>
          <a:prstGeom prst="ellipse">
            <a:avLst/>
          </a:prstGeom>
          <a:solidFill>
            <a:srgbClr val="0091EA"/>
          </a:solidFill>
          <a:ln>
            <a:noFill/>
          </a:ln>
        </p:spPr>
        <p:txBody>
          <a:bodyPr lIns="91425" tIns="91425" rIns="91425" bIns="91425" anchor="ctr" anchorCtr="0">
            <a:noAutofit/>
          </a:bodyPr>
          <a:lstStyle/>
          <a:p>
            <a:pPr lvl="0">
              <a:spcBef>
                <a:spcPts val="0"/>
              </a:spcBef>
              <a:buNone/>
            </a:pPr>
            <a:endParaRPr/>
          </a:p>
        </p:txBody>
      </p:sp>
      <p:sp>
        <p:nvSpPr>
          <p:cNvPr id="17" name="Shape 17"/>
          <p:cNvSpPr/>
          <p:nvPr/>
        </p:nvSpPr>
        <p:spPr>
          <a:xfrm>
            <a:off x="626321" y="1339871"/>
            <a:ext cx="253800" cy="253800"/>
          </a:xfrm>
          <a:prstGeom prst="ellipse">
            <a:avLst/>
          </a:prstGeom>
          <a:noFill/>
          <a:ln w="19050" cap="flat" cmpd="sng">
            <a:solidFill>
              <a:srgbClr val="0091EA"/>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 name="Shape 18"/>
          <p:cNvSpPr/>
          <p:nvPr/>
        </p:nvSpPr>
        <p:spPr>
          <a:xfrm>
            <a:off x="8104500" y="4963100"/>
            <a:ext cx="190200" cy="190500"/>
          </a:xfrm>
          <a:prstGeom prst="ellipse">
            <a:avLst/>
          </a:prstGeom>
          <a:noFill/>
          <a:ln w="19050" cap="flat" cmpd="sng">
            <a:solidFill>
              <a:srgbClr val="0091EA"/>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 name="Shape 19"/>
          <p:cNvSpPr/>
          <p:nvPr/>
        </p:nvSpPr>
        <p:spPr>
          <a:xfrm>
            <a:off x="8803950" y="5654656"/>
            <a:ext cx="190200" cy="190500"/>
          </a:xfrm>
          <a:prstGeom prst="ellipse">
            <a:avLst/>
          </a:prstGeom>
          <a:noFill/>
          <a:ln w="19050" cap="flat" cmpd="sng">
            <a:solidFill>
              <a:srgbClr val="0091EA"/>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 name="Shape 20"/>
          <p:cNvSpPr/>
          <p:nvPr/>
        </p:nvSpPr>
        <p:spPr>
          <a:xfrm>
            <a:off x="196310" y="1990890"/>
            <a:ext cx="75899" cy="75899"/>
          </a:xfrm>
          <a:prstGeom prst="ellipse">
            <a:avLst/>
          </a:prstGeom>
          <a:solidFill>
            <a:srgbClr val="0091EA"/>
          </a:solidFill>
          <a:ln>
            <a:noFill/>
          </a:ln>
        </p:spPr>
        <p:txBody>
          <a:bodyPr lIns="91425" tIns="91425" rIns="91425" bIns="91425" anchor="ctr" anchorCtr="0">
            <a:noAutofit/>
          </a:bodyPr>
          <a:lstStyle/>
          <a:p>
            <a:pPr lvl="0">
              <a:spcBef>
                <a:spcPts val="0"/>
              </a:spcBef>
              <a:buNone/>
            </a:pPr>
            <a:endParaRPr/>
          </a:p>
        </p:txBody>
      </p:sp>
      <p:sp>
        <p:nvSpPr>
          <p:cNvPr id="21" name="Shape 21"/>
          <p:cNvSpPr/>
          <p:nvPr/>
        </p:nvSpPr>
        <p:spPr>
          <a:xfrm>
            <a:off x="1738050" y="271321"/>
            <a:ext cx="253800" cy="253800"/>
          </a:xfrm>
          <a:prstGeom prst="ellipse">
            <a:avLst/>
          </a:prstGeom>
          <a:noFill/>
          <a:ln w="19050" cap="flat" cmpd="sng">
            <a:solidFill>
              <a:srgbClr val="0091EA"/>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2" name="Shape 22"/>
          <p:cNvSpPr/>
          <p:nvPr/>
        </p:nvSpPr>
        <p:spPr>
          <a:xfrm>
            <a:off x="771658" y="2504485"/>
            <a:ext cx="75899" cy="75899"/>
          </a:xfrm>
          <a:prstGeom prst="ellipse">
            <a:avLst/>
          </a:prstGeom>
          <a:solidFill>
            <a:srgbClr val="0091EA"/>
          </a:solidFill>
          <a:ln>
            <a:noFill/>
          </a:ln>
        </p:spPr>
        <p:txBody>
          <a:bodyPr lIns="91425" tIns="91425" rIns="91425" bIns="91425" anchor="ctr" anchorCtr="0">
            <a:noAutofit/>
          </a:bodyPr>
          <a:lstStyle/>
          <a:p>
            <a:pPr lvl="0">
              <a:spcBef>
                <a:spcPts val="0"/>
              </a:spcBef>
              <a:buNone/>
            </a:pPr>
            <a:endParaRPr/>
          </a:p>
        </p:txBody>
      </p:sp>
      <p:sp>
        <p:nvSpPr>
          <p:cNvPr id="23" name="Shape 23"/>
          <p:cNvSpPr/>
          <p:nvPr/>
        </p:nvSpPr>
        <p:spPr>
          <a:xfrm>
            <a:off x="4271583" y="474825"/>
            <a:ext cx="75899" cy="75899"/>
          </a:xfrm>
          <a:prstGeom prst="ellipse">
            <a:avLst/>
          </a:prstGeom>
          <a:solidFill>
            <a:srgbClr val="0091EA"/>
          </a:solidFill>
          <a:ln>
            <a:noFill/>
          </a:ln>
        </p:spPr>
        <p:txBody>
          <a:bodyPr lIns="91425" tIns="91425" rIns="91425" bIns="91425" anchor="ctr" anchorCtr="0">
            <a:noAutofit/>
          </a:bodyPr>
          <a:lstStyle/>
          <a:p>
            <a:pPr lvl="0">
              <a:spcBef>
                <a:spcPts val="0"/>
              </a:spcBef>
              <a:buNone/>
            </a:pPr>
            <a:endParaRPr/>
          </a:p>
        </p:txBody>
      </p:sp>
      <p:sp>
        <p:nvSpPr>
          <p:cNvPr id="24" name="Shape 24"/>
          <p:cNvSpPr/>
          <p:nvPr/>
        </p:nvSpPr>
        <p:spPr>
          <a:xfrm>
            <a:off x="7729213" y="6127437"/>
            <a:ext cx="253800" cy="254100"/>
          </a:xfrm>
          <a:prstGeom prst="ellipse">
            <a:avLst/>
          </a:prstGeom>
          <a:noFill/>
          <a:ln w="19050" cap="flat" cmpd="sng">
            <a:solidFill>
              <a:srgbClr val="0091EA"/>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1546025" y="2034925"/>
            <a:ext cx="5832600" cy="1546500"/>
          </a:xfrm>
          <a:prstGeom prst="rect">
            <a:avLst/>
          </a:prstGeom>
        </p:spPr>
        <p:txBody>
          <a:bodyPr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1546025" y="3710548"/>
            <a:ext cx="5832600" cy="1046400"/>
          </a:xfrm>
          <a:prstGeom prst="rect">
            <a:avLst/>
          </a:prstGeom>
        </p:spPr>
        <p:txBody>
          <a:bodyPr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786150" y="410826"/>
            <a:ext cx="7571700" cy="936899"/>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786150" y="1682266"/>
            <a:ext cx="7571700" cy="47648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786150" y="410826"/>
            <a:ext cx="7571700" cy="936899"/>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7">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786150" y="410826"/>
            <a:ext cx="7571700" cy="936899"/>
          </a:xfrm>
          <a:prstGeom prst="rect">
            <a:avLst/>
          </a:prstGeom>
          <a:noFill/>
          <a:ln>
            <a:noFill/>
          </a:ln>
        </p:spPr>
        <p:txBody>
          <a:bodyPr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786150" y="1682266"/>
            <a:ext cx="7571700" cy="4764899"/>
          </a:xfrm>
          <a:prstGeom prst="rect">
            <a:avLst/>
          </a:prstGeom>
          <a:noFill/>
          <a:ln>
            <a:noFill/>
          </a:ln>
        </p:spPr>
        <p:txBody>
          <a:bodyPr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defRPr sz="1800">
                <a:solidFill>
                  <a:srgbClr val="263238"/>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6" r:id="rId5"/>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4" Type="http://schemas.microsoft.com/office/2007/relationships/hdphoto" Target="../media/hdphoto14.wdp"/><Relationship Id="rId5" Type="http://schemas.openxmlformats.org/officeDocument/2006/relationships/image" Target="../media/image44.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1" Type="http://schemas.openxmlformats.org/officeDocument/2006/relationships/image" Target="../media/image16.png"/><Relationship Id="rId12" Type="http://schemas.openxmlformats.org/officeDocument/2006/relationships/image" Target="../media/image17.png"/><Relationship Id="rId13" Type="http://schemas.openxmlformats.org/officeDocument/2006/relationships/image" Target="../media/image18.png"/><Relationship Id="rId14" Type="http://schemas.openxmlformats.org/officeDocument/2006/relationships/image" Target="../media/image19.jpeg"/><Relationship Id="rId15" Type="http://schemas.openxmlformats.org/officeDocument/2006/relationships/image" Target="../media/image20.png"/><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s>
</file>

<file path=ppt/slides/_rels/slide6.xml.rels><?xml version="1.0" encoding="UTF-8" standalone="yes"?>
<Relationships xmlns="http://schemas.openxmlformats.org/package/2006/relationships"><Relationship Id="rId9" Type="http://schemas.openxmlformats.org/officeDocument/2006/relationships/image" Target="../media/image25.png"/><Relationship Id="rId20" Type="http://schemas.openxmlformats.org/officeDocument/2006/relationships/image" Target="../media/image32.png"/><Relationship Id="rId21" Type="http://schemas.microsoft.com/office/2007/relationships/hdphoto" Target="../media/hdphoto7.wdp"/><Relationship Id="rId22" Type="http://schemas.openxmlformats.org/officeDocument/2006/relationships/image" Target="../media/image33.png"/><Relationship Id="rId23" Type="http://schemas.microsoft.com/office/2007/relationships/hdphoto" Target="../media/hdphoto8.wdp"/><Relationship Id="rId24" Type="http://schemas.openxmlformats.org/officeDocument/2006/relationships/image" Target="../media/image34.png"/><Relationship Id="rId25" Type="http://schemas.microsoft.com/office/2007/relationships/hdphoto" Target="../media/hdphoto9.wdp"/><Relationship Id="rId26" Type="http://schemas.openxmlformats.org/officeDocument/2006/relationships/image" Target="../media/image35.png"/><Relationship Id="rId10" Type="http://schemas.openxmlformats.org/officeDocument/2006/relationships/image" Target="../media/image26.png"/><Relationship Id="rId11" Type="http://schemas.openxmlformats.org/officeDocument/2006/relationships/image" Target="../media/image27.png"/><Relationship Id="rId12" Type="http://schemas.openxmlformats.org/officeDocument/2006/relationships/image" Target="../media/image28.png"/><Relationship Id="rId13" Type="http://schemas.microsoft.com/office/2007/relationships/hdphoto" Target="../media/hdphoto3.wdp"/><Relationship Id="rId14" Type="http://schemas.openxmlformats.org/officeDocument/2006/relationships/image" Target="../media/image29.png"/><Relationship Id="rId15" Type="http://schemas.microsoft.com/office/2007/relationships/hdphoto" Target="../media/hdphoto4.wdp"/><Relationship Id="rId16" Type="http://schemas.openxmlformats.org/officeDocument/2006/relationships/image" Target="../media/image30.png"/><Relationship Id="rId17" Type="http://schemas.microsoft.com/office/2007/relationships/hdphoto" Target="../media/hdphoto5.wdp"/><Relationship Id="rId18" Type="http://schemas.openxmlformats.org/officeDocument/2006/relationships/image" Target="../media/image31.png"/><Relationship Id="rId19" Type="http://schemas.microsoft.com/office/2007/relationships/hdphoto" Target="../media/hdphoto6.wdp"/><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22.png"/><Relationship Id="rId5" Type="http://schemas.microsoft.com/office/2007/relationships/hdphoto" Target="../media/hdphoto1.wdp"/><Relationship Id="rId6" Type="http://schemas.openxmlformats.org/officeDocument/2006/relationships/image" Target="../media/image23.png"/><Relationship Id="rId7" Type="http://schemas.microsoft.com/office/2007/relationships/hdphoto" Target="../media/hdphoto2.wdp"/><Relationship Id="rId8"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4" Type="http://schemas.microsoft.com/office/2007/relationships/hdphoto" Target="../media/hdphoto10.wdp"/><Relationship Id="rId5" Type="http://schemas.openxmlformats.org/officeDocument/2006/relationships/image" Target="../media/image37.png"/><Relationship Id="rId6" Type="http://schemas.microsoft.com/office/2007/relationships/hdphoto" Target="../media/hdphoto11.wdp"/><Relationship Id="rId7" Type="http://schemas.openxmlformats.org/officeDocument/2006/relationships/image" Target="../media/image38.png"/><Relationship Id="rId8" Type="http://schemas.microsoft.com/office/2007/relationships/hdphoto" Target="../media/hdphoto12.wdp"/><Relationship Id="rId9" Type="http://schemas.openxmlformats.org/officeDocument/2006/relationships/image" Target="../media/image39.png"/><Relationship Id="rId10" Type="http://schemas.microsoft.com/office/2007/relationships/hdphoto" Target="../media/hdphoto13.wdp"/><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ctrTitle"/>
          </p:nvPr>
        </p:nvSpPr>
        <p:spPr>
          <a:xfrm>
            <a:off x="1700184" y="1360350"/>
            <a:ext cx="5807399" cy="1546500"/>
          </a:xfrm>
          <a:prstGeom prst="rect">
            <a:avLst/>
          </a:prstGeom>
        </p:spPr>
        <p:txBody>
          <a:bodyPr lIns="91425" tIns="91425" rIns="91425" bIns="91425" anchor="t" anchorCtr="0">
            <a:noAutofit/>
          </a:bodyPr>
          <a:lstStyle/>
          <a:p>
            <a:r>
              <a:rPr lang="en-US" sz="4400" dirty="0" smtClean="0"/>
              <a:t>Overview: Identification and Seizure of Electronic Evidence</a:t>
            </a:r>
            <a:endParaRPr lang="en" sz="4400" dirty="0"/>
          </a:p>
        </p:txBody>
      </p:sp>
      <p:sp>
        <p:nvSpPr>
          <p:cNvPr id="2" name="TextBox 1"/>
          <p:cNvSpPr txBox="1"/>
          <p:nvPr/>
        </p:nvSpPr>
        <p:spPr>
          <a:xfrm>
            <a:off x="7707419" y="672414"/>
            <a:ext cx="184666" cy="307777"/>
          </a:xfrm>
          <a:prstGeom prst="rect">
            <a:avLst/>
          </a:prstGeom>
          <a:noFill/>
        </p:spPr>
        <p:txBody>
          <a:bodyPr wrap="none" rtlCol="0">
            <a:spAutoFit/>
          </a:bodyPr>
          <a:lstStyle/>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228600"/>
            <a:ext cx="9144000" cy="6396619"/>
          </a:xfrm>
          <a:prstGeom prst="rect">
            <a:avLst/>
          </a:prstGeom>
        </p:spPr>
      </p:pic>
      <p:sp>
        <p:nvSpPr>
          <p:cNvPr id="6" name="Oval 5"/>
          <p:cNvSpPr/>
          <p:nvPr/>
        </p:nvSpPr>
        <p:spPr>
          <a:xfrm>
            <a:off x="5562600" y="3327400"/>
            <a:ext cx="3098800" cy="3022600"/>
          </a:xfrm>
          <a:prstGeom prst="ellipse">
            <a:avLst/>
          </a:prstGeom>
          <a:solidFill>
            <a:schemeClr val="tx2">
              <a:lumMod val="1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4" name="Shape 144"/>
          <p:cNvSpPr/>
          <p:nvPr/>
        </p:nvSpPr>
        <p:spPr>
          <a:xfrm>
            <a:off x="5453575" y="3177700"/>
            <a:ext cx="3329099" cy="3329099"/>
          </a:xfrm>
          <a:prstGeom prst="ellipse">
            <a:avLst/>
          </a:prstGeom>
          <a:noFill/>
          <a:ln w="9525" cap="flat" cmpd="sng">
            <a:solidFill>
              <a:srgbClr val="ECEFF1"/>
            </a:solidFill>
            <a:prstDash val="dash"/>
            <a:round/>
            <a:headEnd type="none" w="med" len="med"/>
            <a:tailEnd type="none" w="med" len="med"/>
          </a:ln>
        </p:spPr>
        <p:txBody>
          <a:bodyPr lIns="91425" tIns="91425" rIns="91425" bIns="91425" anchor="ctr" anchorCtr="0">
            <a:noAutofit/>
          </a:bodyPr>
          <a:lstStyle/>
          <a:p>
            <a:pPr lvl="0" algn="ctr" rtl="0">
              <a:spcBef>
                <a:spcPts val="0"/>
              </a:spcBef>
              <a:buNone/>
            </a:pPr>
            <a:r>
              <a:rPr lang="en-US" sz="2400" b="1" dirty="0" smtClean="0">
                <a:solidFill>
                  <a:schemeClr val="bg1"/>
                </a:solidFill>
                <a:latin typeface="Roboto Slab"/>
                <a:ea typeface="Roboto Slab"/>
                <a:cs typeface="Roboto Slab"/>
                <a:sym typeface="Roboto Slab"/>
              </a:rPr>
              <a:t>Computer </a:t>
            </a:r>
          </a:p>
          <a:p>
            <a:pPr lvl="0" algn="ctr" rtl="0">
              <a:spcBef>
                <a:spcPts val="0"/>
              </a:spcBef>
              <a:buNone/>
            </a:pPr>
            <a:r>
              <a:rPr lang="en-US" sz="2400" b="1" dirty="0" smtClean="0">
                <a:solidFill>
                  <a:srgbClr val="0091EA"/>
                </a:solidFill>
                <a:latin typeface="Roboto Slab"/>
                <a:ea typeface="Roboto Slab"/>
                <a:cs typeface="Roboto Slab"/>
                <a:sym typeface="Roboto Slab"/>
              </a:rPr>
              <a:t>Crime Scene</a:t>
            </a:r>
            <a:endParaRPr lang="en" sz="2400" dirty="0">
              <a:solidFill>
                <a:srgbClr val="FFF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9631671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786150" y="410826"/>
            <a:ext cx="7571700" cy="936899"/>
          </a:xfrm>
          <a:prstGeom prst="rect">
            <a:avLst/>
          </a:prstGeom>
        </p:spPr>
        <p:txBody>
          <a:bodyPr lIns="91425" tIns="91425" rIns="91425" bIns="91425" anchor="b" anchorCtr="0">
            <a:noAutofit/>
          </a:bodyPr>
          <a:lstStyle/>
          <a:p>
            <a:pPr lvl="0"/>
            <a:r>
              <a:rPr lang="en-US" dirty="0" smtClean="0"/>
              <a:t>Documentation</a:t>
            </a:r>
            <a:endParaRPr lang="en" dirty="0"/>
          </a:p>
        </p:txBody>
      </p:sp>
      <p:sp>
        <p:nvSpPr>
          <p:cNvPr id="99" name="Shape 99"/>
          <p:cNvSpPr txBox="1">
            <a:spLocks noGrp="1"/>
          </p:cNvSpPr>
          <p:nvPr>
            <p:ph type="body" idx="1"/>
          </p:nvPr>
        </p:nvSpPr>
        <p:spPr>
          <a:xfrm>
            <a:off x="786150" y="1682266"/>
            <a:ext cx="7571700" cy="4764899"/>
          </a:xfrm>
          <a:prstGeom prst="rect">
            <a:avLst/>
          </a:prstGeom>
        </p:spPr>
        <p:txBody>
          <a:bodyPr lIns="91425" tIns="91425" rIns="91425" bIns="91425" anchor="t" anchorCtr="0">
            <a:noAutofit/>
          </a:bodyPr>
          <a:lstStyle/>
          <a:p>
            <a:r>
              <a:rPr lang="en-US" dirty="0"/>
              <a:t>The first responder </a:t>
            </a:r>
            <a:r>
              <a:rPr lang="en-US" u="sng" dirty="0"/>
              <a:t>must</a:t>
            </a:r>
            <a:r>
              <a:rPr lang="en-US" dirty="0"/>
              <a:t> document all steps taken on the </a:t>
            </a:r>
            <a:r>
              <a:rPr lang="en-US" dirty="0" smtClean="0"/>
              <a:t>scene</a:t>
            </a:r>
          </a:p>
          <a:p>
            <a:endParaRPr lang="en-US" dirty="0"/>
          </a:p>
          <a:p>
            <a:r>
              <a:rPr lang="en-US" dirty="0"/>
              <a:t>Documentation</a:t>
            </a:r>
            <a:r>
              <a:rPr lang="en-US" dirty="0" smtClean="0"/>
              <a:t>:</a:t>
            </a:r>
            <a:endParaRPr lang="en-US" dirty="0"/>
          </a:p>
          <a:p>
            <a:pPr lvl="1"/>
            <a:r>
              <a:rPr lang="en-US" dirty="0"/>
              <a:t>Continues through the investigation</a:t>
            </a:r>
          </a:p>
          <a:p>
            <a:pPr lvl="1"/>
            <a:r>
              <a:rPr lang="en-US" dirty="0"/>
              <a:t>Does </a:t>
            </a:r>
            <a:r>
              <a:rPr lang="en-US" u="sng" dirty="0"/>
              <a:t>not</a:t>
            </a:r>
            <a:r>
              <a:rPr lang="en-US" dirty="0"/>
              <a:t> stop until case completion</a:t>
            </a:r>
          </a:p>
          <a:p>
            <a:endParaRPr lang="en-US" dirty="0"/>
          </a:p>
        </p:txBody>
      </p:sp>
      <p:sp>
        <p:nvSpPr>
          <p:cNvPr id="7" name="Shape 133"/>
          <p:cNvSpPr/>
          <p:nvPr/>
        </p:nvSpPr>
        <p:spPr>
          <a:xfrm>
            <a:off x="3058258" y="4524019"/>
            <a:ext cx="2371447" cy="2243275"/>
          </a:xfrm>
          <a:prstGeom prst="ellipse">
            <a:avLst/>
          </a:prstGeom>
          <a:noFill/>
          <a:ln w="9525" cap="flat" cmpd="sng">
            <a:solidFill>
              <a:srgbClr val="CFD8DC"/>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8" name="Shape 137"/>
          <p:cNvCxnSpPr/>
          <p:nvPr/>
        </p:nvCxnSpPr>
        <p:spPr>
          <a:xfrm flipV="1">
            <a:off x="2591014" y="6261100"/>
            <a:ext cx="679236" cy="254000"/>
          </a:xfrm>
          <a:prstGeom prst="straightConnector1">
            <a:avLst/>
          </a:prstGeom>
          <a:noFill/>
          <a:ln w="9525" cap="flat" cmpd="sng">
            <a:solidFill>
              <a:srgbClr val="CFD8DC"/>
            </a:solidFill>
            <a:prstDash val="solid"/>
            <a:round/>
            <a:headEnd type="none" w="lg" len="lg"/>
            <a:tailEnd type="none" w="lg" len="lg"/>
          </a:ln>
        </p:spPr>
      </p:cxnSp>
      <p:cxnSp>
        <p:nvCxnSpPr>
          <p:cNvPr id="9" name="Shape 138"/>
          <p:cNvCxnSpPr>
            <a:endCxn id="7" idx="3"/>
          </p:cNvCxnSpPr>
          <p:nvPr/>
        </p:nvCxnSpPr>
        <p:spPr>
          <a:xfrm flipV="1">
            <a:off x="3058258" y="6438774"/>
            <a:ext cx="347290" cy="328521"/>
          </a:xfrm>
          <a:prstGeom prst="straightConnector1">
            <a:avLst/>
          </a:prstGeom>
          <a:noFill/>
          <a:ln w="9525" cap="flat" cmpd="sng">
            <a:solidFill>
              <a:srgbClr val="CFD8DC"/>
            </a:solidFill>
            <a:prstDash val="solid"/>
            <a:round/>
            <a:headEnd type="none" w="lg" len="lg"/>
            <a:tailEnd type="none" w="lg" len="lg"/>
          </a:ln>
        </p:spPr>
      </p:cxnSp>
      <p:cxnSp>
        <p:nvCxnSpPr>
          <p:cNvPr id="10" name="Shape 139"/>
          <p:cNvCxnSpPr/>
          <p:nvPr/>
        </p:nvCxnSpPr>
        <p:spPr>
          <a:xfrm>
            <a:off x="2206963" y="5975132"/>
            <a:ext cx="956846" cy="95468"/>
          </a:xfrm>
          <a:prstGeom prst="straightConnector1">
            <a:avLst/>
          </a:prstGeom>
          <a:noFill/>
          <a:ln w="9525" cap="flat" cmpd="sng">
            <a:solidFill>
              <a:srgbClr val="CFD8DC"/>
            </a:solidFill>
            <a:prstDash val="solid"/>
            <a:round/>
            <a:headEnd type="none" w="lg" len="lg"/>
            <a:tailEnd type="none" w="lg" len="lg"/>
          </a:ln>
        </p:spPr>
      </p:cxnSp>
      <p:sp>
        <p:nvSpPr>
          <p:cNvPr id="17" name="Shape 133"/>
          <p:cNvSpPr/>
          <p:nvPr/>
        </p:nvSpPr>
        <p:spPr>
          <a:xfrm>
            <a:off x="6190292" y="4524019"/>
            <a:ext cx="2371447" cy="2243275"/>
          </a:xfrm>
          <a:prstGeom prst="ellipse">
            <a:avLst/>
          </a:prstGeom>
          <a:noFill/>
          <a:ln w="9525" cap="flat" cmpd="sng">
            <a:solidFill>
              <a:srgbClr val="CFD8DC"/>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8" name="Shape 137"/>
          <p:cNvCxnSpPr/>
          <p:nvPr/>
        </p:nvCxnSpPr>
        <p:spPr>
          <a:xfrm>
            <a:off x="8357850" y="6261100"/>
            <a:ext cx="786150" cy="254000"/>
          </a:xfrm>
          <a:prstGeom prst="straightConnector1">
            <a:avLst/>
          </a:prstGeom>
          <a:noFill/>
          <a:ln w="9525" cap="flat" cmpd="sng">
            <a:solidFill>
              <a:srgbClr val="CFD8DC"/>
            </a:solidFill>
            <a:prstDash val="solid"/>
            <a:round/>
            <a:headEnd type="none" w="lg" len="lg"/>
            <a:tailEnd type="none" w="lg" len="lg"/>
          </a:ln>
        </p:spPr>
      </p:cxnSp>
      <p:cxnSp>
        <p:nvCxnSpPr>
          <p:cNvPr id="19" name="Shape 138"/>
          <p:cNvCxnSpPr>
            <a:endCxn id="17" idx="5"/>
          </p:cNvCxnSpPr>
          <p:nvPr/>
        </p:nvCxnSpPr>
        <p:spPr>
          <a:xfrm flipH="1" flipV="1">
            <a:off x="8214449" y="6438774"/>
            <a:ext cx="143401" cy="419226"/>
          </a:xfrm>
          <a:prstGeom prst="straightConnector1">
            <a:avLst/>
          </a:prstGeom>
          <a:noFill/>
          <a:ln w="9525" cap="flat" cmpd="sng">
            <a:solidFill>
              <a:srgbClr val="CFD8DC"/>
            </a:solidFill>
            <a:prstDash val="solid"/>
            <a:round/>
            <a:headEnd type="none" w="lg" len="lg"/>
            <a:tailEnd type="none" w="lg" len="lg"/>
          </a:ln>
        </p:spPr>
      </p:cxnSp>
      <p:cxnSp>
        <p:nvCxnSpPr>
          <p:cNvPr id="20" name="Shape 139"/>
          <p:cNvCxnSpPr>
            <a:stCxn id="7" idx="6"/>
            <a:endCxn id="17" idx="2"/>
          </p:cNvCxnSpPr>
          <p:nvPr/>
        </p:nvCxnSpPr>
        <p:spPr>
          <a:xfrm>
            <a:off x="5429705" y="5645657"/>
            <a:ext cx="760587" cy="0"/>
          </a:xfrm>
          <a:prstGeom prst="straightConnector1">
            <a:avLst/>
          </a:prstGeom>
          <a:noFill/>
          <a:ln w="9525" cap="flat" cmpd="sng">
            <a:solidFill>
              <a:srgbClr val="CFD8DC"/>
            </a:solidFill>
            <a:prstDash val="solid"/>
            <a:round/>
            <a:headEnd type="none" w="lg" len="lg"/>
            <a:tailEnd type="none" w="lg" len="lg"/>
          </a:ln>
        </p:spPr>
      </p:cxnSp>
      <p:cxnSp>
        <p:nvCxnSpPr>
          <p:cNvPr id="31" name="Shape 137"/>
          <p:cNvCxnSpPr/>
          <p:nvPr/>
        </p:nvCxnSpPr>
        <p:spPr>
          <a:xfrm flipV="1">
            <a:off x="8510250" y="5803900"/>
            <a:ext cx="633750" cy="196632"/>
          </a:xfrm>
          <a:prstGeom prst="straightConnector1">
            <a:avLst/>
          </a:prstGeom>
          <a:noFill/>
          <a:ln w="9525" cap="flat" cmpd="sng">
            <a:solidFill>
              <a:srgbClr val="CFD8DC"/>
            </a:solidFill>
            <a:prstDash val="solid"/>
            <a:round/>
            <a:headEnd type="none" w="lg" len="lg"/>
            <a:tailEnd type="none" w="lg" len="lg"/>
          </a:ln>
        </p:spPr>
      </p:cxnSp>
      <p:pic>
        <p:nvPicPr>
          <p:cNvPr id="4" name="Picture 3"/>
          <p:cNvPicPr>
            <a:picLocks noChangeAspect="1"/>
          </p:cNvPicPr>
          <p:nvPr/>
        </p:nvPicPr>
        <p:blipFill rotWithShape="1">
          <a:blip r:embed="rId3"/>
          <a:srcRect l="30000"/>
          <a:stretch/>
        </p:blipFill>
        <p:spPr>
          <a:xfrm>
            <a:off x="6304592" y="4627739"/>
            <a:ext cx="2167558" cy="2025255"/>
          </a:xfrm>
          <a:prstGeom prst="ellipse">
            <a:avLst/>
          </a:prstGeom>
        </p:spPr>
      </p:pic>
      <p:pic>
        <p:nvPicPr>
          <p:cNvPr id="5" name="Picture 4" descr="Screen Shot 2017-04-15 at 9.08.04 PM.png"/>
          <p:cNvPicPr>
            <a:picLocks noChangeAspect="1"/>
          </p:cNvPicPr>
          <p:nvPr/>
        </p:nvPicPr>
        <p:blipFill rotWithShape="1">
          <a:blip r:embed="rId4">
            <a:extLst>
              <a:ext uri="{28A0092B-C50C-407E-A947-70E740481C1C}">
                <a14:useLocalDpi xmlns:a14="http://schemas.microsoft.com/office/drawing/2010/main" val="0"/>
              </a:ext>
            </a:extLst>
          </a:blip>
          <a:srcRect l="3795" t="2064" r="4934" b="1953"/>
          <a:stretch/>
        </p:blipFill>
        <p:spPr>
          <a:xfrm>
            <a:off x="3593596" y="4809576"/>
            <a:ext cx="1410204" cy="1705524"/>
          </a:xfrm>
          <a:prstGeom prst="rect">
            <a:avLst/>
          </a:prstGeom>
        </p:spPr>
      </p:pic>
    </p:spTree>
    <p:extLst>
      <p:ext uri="{BB962C8B-B14F-4D97-AF65-F5344CB8AC3E}">
        <p14:creationId xmlns:p14="http://schemas.microsoft.com/office/powerpoint/2010/main" val="427817110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9322"/>
          <a:stretch/>
        </p:blipFill>
        <p:spPr>
          <a:xfrm>
            <a:off x="2171700" y="0"/>
            <a:ext cx="6972300" cy="6889493"/>
          </a:xfrm>
          <a:prstGeom prst="rect">
            <a:avLst/>
          </a:prstGeom>
        </p:spPr>
      </p:pic>
      <p:sp>
        <p:nvSpPr>
          <p:cNvPr id="9" name="Oval 8"/>
          <p:cNvSpPr/>
          <p:nvPr/>
        </p:nvSpPr>
        <p:spPr>
          <a:xfrm>
            <a:off x="5562600" y="3327400"/>
            <a:ext cx="3098800" cy="3022600"/>
          </a:xfrm>
          <a:prstGeom prst="ellipse">
            <a:avLst/>
          </a:prstGeom>
          <a:solidFill>
            <a:schemeClr val="tx2">
              <a:lumMod val="1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Shape 144"/>
          <p:cNvSpPr/>
          <p:nvPr/>
        </p:nvSpPr>
        <p:spPr>
          <a:xfrm>
            <a:off x="5453575" y="3177700"/>
            <a:ext cx="3329099" cy="3329099"/>
          </a:xfrm>
          <a:prstGeom prst="ellipse">
            <a:avLst/>
          </a:prstGeom>
          <a:noFill/>
          <a:ln w="9525" cap="flat" cmpd="sng">
            <a:solidFill>
              <a:schemeClr val="bg1">
                <a:lumMod val="50000"/>
              </a:schemeClr>
            </a:solidFill>
            <a:prstDash val="dash"/>
            <a:round/>
            <a:headEnd type="none" w="med" len="med"/>
            <a:tailEnd type="none" w="med" len="med"/>
          </a:ln>
        </p:spPr>
        <p:txBody>
          <a:bodyPr lIns="91425" tIns="91425" rIns="91425" bIns="91425" anchor="ctr" anchorCtr="0">
            <a:noAutofit/>
          </a:bodyPr>
          <a:lstStyle/>
          <a:p>
            <a:pPr lvl="0" algn="ctr" rtl="0">
              <a:spcBef>
                <a:spcPts val="0"/>
              </a:spcBef>
              <a:buNone/>
            </a:pPr>
            <a:r>
              <a:rPr lang="en-US" sz="2400" b="1" dirty="0" smtClean="0">
                <a:solidFill>
                  <a:schemeClr val="bg1"/>
                </a:solidFill>
                <a:latin typeface="Roboto Slab"/>
                <a:ea typeface="Roboto Slab"/>
                <a:cs typeface="Roboto Slab"/>
                <a:sym typeface="Roboto Slab"/>
              </a:rPr>
              <a:t>Collection of </a:t>
            </a:r>
            <a:endParaRPr lang="en-US" sz="2400" b="1" dirty="0" smtClean="0">
              <a:solidFill>
                <a:schemeClr val="bg1"/>
              </a:solidFill>
              <a:latin typeface="Roboto Slab"/>
              <a:ea typeface="Roboto Slab"/>
              <a:cs typeface="Roboto Slab"/>
              <a:sym typeface="Roboto Slab"/>
            </a:endParaRPr>
          </a:p>
          <a:p>
            <a:pPr lvl="0" algn="ctr" rtl="0">
              <a:spcBef>
                <a:spcPts val="0"/>
              </a:spcBef>
              <a:buNone/>
            </a:pPr>
            <a:r>
              <a:rPr lang="en-US" sz="2400" b="1" dirty="0" smtClean="0">
                <a:solidFill>
                  <a:srgbClr val="0091EA"/>
                </a:solidFill>
                <a:latin typeface="Roboto Slab"/>
                <a:ea typeface="Roboto Slab"/>
                <a:cs typeface="Roboto Slab"/>
                <a:sym typeface="Roboto Slab"/>
              </a:rPr>
              <a:t>Volatile Data</a:t>
            </a:r>
            <a:endParaRPr lang="en" sz="2400" dirty="0">
              <a:solidFill>
                <a:srgbClr val="FFFFFF"/>
              </a:solidFill>
              <a:latin typeface="Source Sans Pro"/>
              <a:ea typeface="Source Sans Pro"/>
              <a:cs typeface="Source Sans Pro"/>
              <a:sym typeface="Source Sans Pro"/>
            </a:endParaRPr>
          </a:p>
        </p:txBody>
      </p:sp>
      <p:grpSp>
        <p:nvGrpSpPr>
          <p:cNvPr id="12" name="Group 11"/>
          <p:cNvGrpSpPr/>
          <p:nvPr/>
        </p:nvGrpSpPr>
        <p:grpSpPr>
          <a:xfrm>
            <a:off x="0" y="0"/>
            <a:ext cx="2191641" cy="6908800"/>
            <a:chOff x="0" y="0"/>
            <a:chExt cx="2191641" cy="6908800"/>
          </a:xfrm>
        </p:grpSpPr>
        <p:pic>
          <p:nvPicPr>
            <p:cNvPr id="4" name="Picture 3" descr="Screen Shot 2017-04-16 at 9.29.5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2032000" cy="6858000"/>
            </a:xfrm>
            <a:prstGeom prst="rect">
              <a:avLst/>
            </a:prstGeom>
          </p:spPr>
        </p:pic>
        <p:cxnSp>
          <p:nvCxnSpPr>
            <p:cNvPr id="7" name="Straight Connector 6"/>
            <p:cNvCxnSpPr/>
            <p:nvPr/>
          </p:nvCxnSpPr>
          <p:spPr>
            <a:xfrm>
              <a:off x="2191641" y="0"/>
              <a:ext cx="0" cy="6858000"/>
            </a:xfrm>
            <a:prstGeom prst="line">
              <a:avLst/>
            </a:prstGeom>
            <a:ln w="76200" cmpd="sng">
              <a:solidFill>
                <a:schemeClr val="bg1">
                  <a:lumMod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039241" y="50800"/>
              <a:ext cx="0" cy="6858000"/>
            </a:xfrm>
            <a:prstGeom prst="line">
              <a:avLst/>
            </a:prstGeom>
            <a:ln w="12700" cmpd="sng">
              <a:solidFill>
                <a:schemeClr val="bg1">
                  <a:lumMod val="50000"/>
                </a:schemeClr>
              </a:solidFill>
              <a:prstDash val="lgDash"/>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62502178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786150" y="410826"/>
            <a:ext cx="7571700" cy="936899"/>
          </a:xfrm>
          <a:prstGeom prst="rect">
            <a:avLst/>
          </a:prstGeom>
        </p:spPr>
        <p:txBody>
          <a:bodyPr lIns="91425" tIns="91425" rIns="91425" bIns="91425" anchor="b" anchorCtr="0">
            <a:noAutofit/>
          </a:bodyPr>
          <a:lstStyle/>
          <a:p>
            <a:pPr lvl="0"/>
            <a:r>
              <a:rPr lang="en-US" dirty="0" smtClean="0"/>
              <a:t>Collect Volatile Data</a:t>
            </a:r>
            <a:endParaRPr lang="en" dirty="0"/>
          </a:p>
        </p:txBody>
      </p:sp>
      <p:sp>
        <p:nvSpPr>
          <p:cNvPr id="99" name="Shape 99"/>
          <p:cNvSpPr txBox="1">
            <a:spLocks noGrp="1"/>
          </p:cNvSpPr>
          <p:nvPr>
            <p:ph type="body" idx="1"/>
          </p:nvPr>
        </p:nvSpPr>
        <p:spPr>
          <a:xfrm>
            <a:off x="786150" y="1682266"/>
            <a:ext cx="5404142" cy="4764899"/>
          </a:xfrm>
          <a:prstGeom prst="rect">
            <a:avLst/>
          </a:prstGeom>
        </p:spPr>
        <p:txBody>
          <a:bodyPr lIns="91425" tIns="91425" rIns="91425" bIns="91425" anchor="t" anchorCtr="0">
            <a:noAutofit/>
          </a:bodyPr>
          <a:lstStyle/>
          <a:p>
            <a:r>
              <a:rPr lang="en-US" sz="2800" dirty="0"/>
              <a:t>Resides in temporary storage media and is lost when power is </a:t>
            </a:r>
            <a:r>
              <a:rPr lang="en-US" sz="2800" dirty="0" smtClean="0"/>
              <a:t>removed</a:t>
            </a:r>
          </a:p>
          <a:p>
            <a:endParaRPr lang="en-US" sz="800" dirty="0"/>
          </a:p>
          <a:p>
            <a:r>
              <a:rPr lang="en-US" sz="2800" dirty="0"/>
              <a:t>Could contain evidence of actions occurring on the system at the exact time of </a:t>
            </a:r>
            <a:r>
              <a:rPr lang="en-US" sz="2800" dirty="0" smtClean="0"/>
              <a:t>seizure</a:t>
            </a:r>
          </a:p>
          <a:p>
            <a:endParaRPr lang="en-US" sz="800" dirty="0"/>
          </a:p>
          <a:p>
            <a:r>
              <a:rPr lang="en-US" sz="2800" dirty="0"/>
              <a:t>Must be collected quickly at the crime scene using validated tools and proper procedures</a:t>
            </a:r>
          </a:p>
          <a:p>
            <a:endParaRPr lang="en-US" dirty="0"/>
          </a:p>
        </p:txBody>
      </p:sp>
      <p:sp>
        <p:nvSpPr>
          <p:cNvPr id="7" name="Shape 133"/>
          <p:cNvSpPr/>
          <p:nvPr/>
        </p:nvSpPr>
        <p:spPr>
          <a:xfrm>
            <a:off x="6190292" y="1945919"/>
            <a:ext cx="2371447" cy="2243275"/>
          </a:xfrm>
          <a:prstGeom prst="ellipse">
            <a:avLst/>
          </a:prstGeom>
          <a:noFill/>
          <a:ln w="9525" cap="flat" cmpd="sng">
            <a:solidFill>
              <a:srgbClr val="CFD8DC"/>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8" name="Shape 137"/>
          <p:cNvCxnSpPr>
            <a:stCxn id="7" idx="0"/>
          </p:cNvCxnSpPr>
          <p:nvPr/>
        </p:nvCxnSpPr>
        <p:spPr>
          <a:xfrm flipV="1">
            <a:off x="7376016" y="1555266"/>
            <a:ext cx="0" cy="390653"/>
          </a:xfrm>
          <a:prstGeom prst="straightConnector1">
            <a:avLst/>
          </a:prstGeom>
          <a:noFill/>
          <a:ln w="9525" cap="flat" cmpd="sng">
            <a:solidFill>
              <a:srgbClr val="CFD8DC"/>
            </a:solidFill>
            <a:prstDash val="solid"/>
            <a:round/>
            <a:headEnd type="none" w="lg" len="lg"/>
            <a:tailEnd type="none" w="lg" len="lg"/>
          </a:ln>
        </p:spPr>
      </p:cxnSp>
      <p:cxnSp>
        <p:nvCxnSpPr>
          <p:cNvPr id="9" name="Shape 138"/>
          <p:cNvCxnSpPr>
            <a:stCxn id="17" idx="0"/>
            <a:endCxn id="7" idx="4"/>
          </p:cNvCxnSpPr>
          <p:nvPr/>
        </p:nvCxnSpPr>
        <p:spPr>
          <a:xfrm flipV="1">
            <a:off x="7376016" y="4189194"/>
            <a:ext cx="0" cy="334825"/>
          </a:xfrm>
          <a:prstGeom prst="straightConnector1">
            <a:avLst/>
          </a:prstGeom>
          <a:noFill/>
          <a:ln w="9525" cap="flat" cmpd="sng">
            <a:solidFill>
              <a:srgbClr val="CFD8DC"/>
            </a:solidFill>
            <a:prstDash val="solid"/>
            <a:round/>
            <a:headEnd type="none" w="lg" len="lg"/>
            <a:tailEnd type="none" w="lg" len="lg"/>
          </a:ln>
        </p:spPr>
      </p:cxnSp>
      <p:sp>
        <p:nvSpPr>
          <p:cNvPr id="17" name="Shape 133"/>
          <p:cNvSpPr/>
          <p:nvPr/>
        </p:nvSpPr>
        <p:spPr>
          <a:xfrm>
            <a:off x="6190292" y="4524019"/>
            <a:ext cx="2371447" cy="2243275"/>
          </a:xfrm>
          <a:prstGeom prst="ellipse">
            <a:avLst/>
          </a:prstGeom>
          <a:noFill/>
          <a:ln w="9525" cap="flat" cmpd="sng">
            <a:solidFill>
              <a:srgbClr val="CFD8DC"/>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8" name="Shape 137"/>
          <p:cNvCxnSpPr/>
          <p:nvPr/>
        </p:nvCxnSpPr>
        <p:spPr>
          <a:xfrm>
            <a:off x="8357850" y="6261100"/>
            <a:ext cx="786150" cy="254000"/>
          </a:xfrm>
          <a:prstGeom prst="straightConnector1">
            <a:avLst/>
          </a:prstGeom>
          <a:noFill/>
          <a:ln w="9525" cap="flat" cmpd="sng">
            <a:solidFill>
              <a:srgbClr val="CFD8DC"/>
            </a:solidFill>
            <a:prstDash val="solid"/>
            <a:round/>
            <a:headEnd type="none" w="lg" len="lg"/>
            <a:tailEnd type="none" w="lg" len="lg"/>
          </a:ln>
        </p:spPr>
      </p:cxnSp>
      <p:cxnSp>
        <p:nvCxnSpPr>
          <p:cNvPr id="19" name="Shape 138"/>
          <p:cNvCxnSpPr>
            <a:endCxn id="17" idx="5"/>
          </p:cNvCxnSpPr>
          <p:nvPr/>
        </p:nvCxnSpPr>
        <p:spPr>
          <a:xfrm flipH="1" flipV="1">
            <a:off x="8214449" y="6438774"/>
            <a:ext cx="143401" cy="419226"/>
          </a:xfrm>
          <a:prstGeom prst="straightConnector1">
            <a:avLst/>
          </a:prstGeom>
          <a:noFill/>
          <a:ln w="9525" cap="flat" cmpd="sng">
            <a:solidFill>
              <a:srgbClr val="CFD8DC"/>
            </a:solidFill>
            <a:prstDash val="solid"/>
            <a:round/>
            <a:headEnd type="none" w="lg" len="lg"/>
            <a:tailEnd type="none" w="lg" len="lg"/>
          </a:ln>
        </p:spPr>
      </p:cxnSp>
      <p:cxnSp>
        <p:nvCxnSpPr>
          <p:cNvPr id="31" name="Shape 137"/>
          <p:cNvCxnSpPr/>
          <p:nvPr/>
        </p:nvCxnSpPr>
        <p:spPr>
          <a:xfrm flipV="1">
            <a:off x="8510250" y="5803900"/>
            <a:ext cx="633750" cy="196632"/>
          </a:xfrm>
          <a:prstGeom prst="straightConnector1">
            <a:avLst/>
          </a:prstGeom>
          <a:noFill/>
          <a:ln w="9525" cap="flat" cmpd="sng">
            <a:solidFill>
              <a:srgbClr val="CFD8DC"/>
            </a:solidFill>
            <a:prstDash val="solid"/>
            <a:round/>
            <a:headEnd type="none" w="lg" len="lg"/>
            <a:tailEnd type="none" w="lg" len="lg"/>
          </a:ln>
        </p:spPr>
      </p:cxnSp>
      <p:cxnSp>
        <p:nvCxnSpPr>
          <p:cNvPr id="21" name="Shape 137"/>
          <p:cNvCxnSpPr>
            <a:stCxn id="7" idx="7"/>
          </p:cNvCxnSpPr>
          <p:nvPr/>
        </p:nvCxnSpPr>
        <p:spPr>
          <a:xfrm>
            <a:off x="8214449" y="2274439"/>
            <a:ext cx="257701" cy="214761"/>
          </a:xfrm>
          <a:prstGeom prst="straightConnector1">
            <a:avLst/>
          </a:prstGeom>
          <a:noFill/>
          <a:ln w="9525" cap="flat" cmpd="sng">
            <a:solidFill>
              <a:srgbClr val="CFD8DC"/>
            </a:solidFill>
            <a:prstDash val="solid"/>
            <a:round/>
            <a:headEnd type="none" w="lg" len="lg"/>
            <a:tailEnd type="none" w="lg" len="lg"/>
          </a:ln>
        </p:spPr>
      </p:cxnSp>
      <p:pic>
        <p:nvPicPr>
          <p:cNvPr id="26" name="Picture 25"/>
          <p:cNvPicPr>
            <a:picLocks noChangeAspect="1"/>
          </p:cNvPicPr>
          <p:nvPr/>
        </p:nvPicPr>
        <p:blipFill rotWithShape="1">
          <a:blip r:embed="rId3">
            <a:extLst>
              <a:ext uri="{BEBA8EAE-BF5A-486C-A8C5-ECC9F3942E4B}">
                <a14:imgProps xmlns:a14="http://schemas.microsoft.com/office/drawing/2010/main">
                  <a14:imgLayer r:embed="rId4">
                    <a14:imgEffect>
                      <a14:backgroundRemoval t="0" b="91120" l="678" r="100000">
                        <a14:foregroundMark x1="76949" y1="48263" x2="76949" y2="48263"/>
                        <a14:foregroundMark x1="76949" y1="48263" x2="76949" y2="48263"/>
                        <a14:foregroundMark x1="40678" y1="12741" x2="40678" y2="12741"/>
                        <a14:foregroundMark x1="40678" y1="12741" x2="40678" y2="12741"/>
                        <a14:foregroundMark x1="39661" y1="16602" x2="39661" y2="16602"/>
                        <a14:foregroundMark x1="39661" y1="16602" x2="39661" y2="16602"/>
                        <a14:foregroundMark x1="15932" y1="18147" x2="15932" y2="18147"/>
                        <a14:foregroundMark x1="15932" y1="18147" x2="15932" y2="18147"/>
                        <a14:foregroundMark x1="50847" y1="58687" x2="50847" y2="58687"/>
                        <a14:foregroundMark x1="50847" y1="58687" x2="50847" y2="58687"/>
                        <a14:foregroundMark x1="54576" y1="68726" x2="54576" y2="68726"/>
                        <a14:foregroundMark x1="54576" y1="68726" x2="54576" y2="68726"/>
                      </a14:backgroundRemoval>
                    </a14:imgEffect>
                  </a14:imgLayer>
                </a14:imgProps>
              </a:ext>
            </a:extLst>
          </a:blip>
          <a:srcRect b="8494"/>
          <a:stretch/>
        </p:blipFill>
        <p:spPr>
          <a:xfrm>
            <a:off x="6391548" y="2274439"/>
            <a:ext cx="2170191" cy="1743509"/>
          </a:xfrm>
          <a:prstGeom prst="rect">
            <a:avLst/>
          </a:prstGeom>
        </p:spPr>
      </p:pic>
      <p:pic>
        <p:nvPicPr>
          <p:cNvPr id="27" name="Picture 26"/>
          <p:cNvPicPr>
            <a:picLocks noChangeAspect="1"/>
          </p:cNvPicPr>
          <p:nvPr/>
        </p:nvPicPr>
        <p:blipFill rotWithShape="1">
          <a:blip r:embed="rId5"/>
          <a:srcRect l="9322"/>
          <a:stretch/>
        </p:blipFill>
        <p:spPr>
          <a:xfrm>
            <a:off x="6604997" y="4876800"/>
            <a:ext cx="1515761" cy="1561974"/>
          </a:xfrm>
          <a:prstGeom prst="rect">
            <a:avLst/>
          </a:prstGeom>
        </p:spPr>
      </p:pic>
    </p:spTree>
    <p:extLst>
      <p:ext uri="{BB962C8B-B14F-4D97-AF65-F5344CB8AC3E}">
        <p14:creationId xmlns:p14="http://schemas.microsoft.com/office/powerpoint/2010/main" val="84646488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0" y="381000"/>
            <a:ext cx="9144000" cy="6079787"/>
          </a:xfrm>
          <a:prstGeom prst="rect">
            <a:avLst/>
          </a:prstGeom>
        </p:spPr>
      </p:pic>
      <p:sp>
        <p:nvSpPr>
          <p:cNvPr id="9" name="Oval 8"/>
          <p:cNvSpPr/>
          <p:nvPr/>
        </p:nvSpPr>
        <p:spPr>
          <a:xfrm>
            <a:off x="5562600" y="3327400"/>
            <a:ext cx="3098800" cy="3022600"/>
          </a:xfrm>
          <a:prstGeom prst="ellipse">
            <a:avLst/>
          </a:prstGeom>
          <a:solidFill>
            <a:schemeClr val="tx2">
              <a:lumMod val="1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Shape 144"/>
          <p:cNvSpPr/>
          <p:nvPr/>
        </p:nvSpPr>
        <p:spPr>
          <a:xfrm>
            <a:off x="5453575" y="3177700"/>
            <a:ext cx="3329099" cy="3329099"/>
          </a:xfrm>
          <a:prstGeom prst="ellipse">
            <a:avLst/>
          </a:prstGeom>
          <a:noFill/>
          <a:ln w="9525" cap="flat" cmpd="sng">
            <a:solidFill>
              <a:srgbClr val="ECEFF1"/>
            </a:solidFill>
            <a:prstDash val="dash"/>
            <a:round/>
            <a:headEnd type="none" w="med" len="med"/>
            <a:tailEnd type="none" w="med" len="med"/>
          </a:ln>
        </p:spPr>
        <p:txBody>
          <a:bodyPr lIns="91425" tIns="91425" rIns="91425" bIns="91425" anchor="ctr" anchorCtr="0">
            <a:noAutofit/>
          </a:bodyPr>
          <a:lstStyle/>
          <a:p>
            <a:pPr lvl="0" algn="ctr" rtl="0">
              <a:spcBef>
                <a:spcPts val="0"/>
              </a:spcBef>
              <a:buNone/>
            </a:pPr>
            <a:r>
              <a:rPr lang="en-US" sz="2400" b="1" dirty="0" smtClean="0">
                <a:solidFill>
                  <a:schemeClr val="bg1"/>
                </a:solidFill>
                <a:latin typeface="Roboto Slab"/>
                <a:ea typeface="Roboto Slab"/>
                <a:cs typeface="Roboto Slab"/>
                <a:sym typeface="Roboto Slab"/>
              </a:rPr>
              <a:t>Forensic</a:t>
            </a:r>
          </a:p>
          <a:p>
            <a:pPr lvl="0" algn="ctr" rtl="0">
              <a:spcBef>
                <a:spcPts val="0"/>
              </a:spcBef>
              <a:buNone/>
            </a:pPr>
            <a:r>
              <a:rPr lang="en-US" sz="2400" b="1" dirty="0" smtClean="0">
                <a:solidFill>
                  <a:srgbClr val="0091EA"/>
                </a:solidFill>
                <a:latin typeface="Roboto Slab"/>
                <a:ea typeface="Roboto Slab"/>
                <a:cs typeface="Roboto Slab"/>
                <a:sym typeface="Roboto Slab"/>
              </a:rPr>
              <a:t>Imaging</a:t>
            </a:r>
            <a:endParaRPr lang="en" sz="2400" dirty="0">
              <a:solidFill>
                <a:srgbClr val="FFF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81653620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786150" y="410826"/>
            <a:ext cx="7571700" cy="936899"/>
          </a:xfrm>
          <a:prstGeom prst="rect">
            <a:avLst/>
          </a:prstGeom>
        </p:spPr>
        <p:txBody>
          <a:bodyPr lIns="91425" tIns="91425" rIns="91425" bIns="91425" anchor="b" anchorCtr="0">
            <a:noAutofit/>
          </a:bodyPr>
          <a:lstStyle/>
          <a:p>
            <a:pPr lvl="0"/>
            <a:r>
              <a:rPr lang="en-US" dirty="0" smtClean="0"/>
              <a:t>Forensic Imaging</a:t>
            </a:r>
            <a:endParaRPr lang="en" dirty="0"/>
          </a:p>
        </p:txBody>
      </p:sp>
      <p:sp>
        <p:nvSpPr>
          <p:cNvPr id="99" name="Shape 99"/>
          <p:cNvSpPr txBox="1">
            <a:spLocks noGrp="1"/>
          </p:cNvSpPr>
          <p:nvPr>
            <p:ph type="body" idx="1"/>
          </p:nvPr>
        </p:nvSpPr>
        <p:spPr>
          <a:xfrm>
            <a:off x="786150" y="1682266"/>
            <a:ext cx="7571700" cy="4764899"/>
          </a:xfrm>
          <a:prstGeom prst="rect">
            <a:avLst/>
          </a:prstGeom>
        </p:spPr>
        <p:txBody>
          <a:bodyPr lIns="91425" tIns="91425" rIns="91425" bIns="91425" anchor="t" anchorCtr="0">
            <a:noAutofit/>
          </a:bodyPr>
          <a:lstStyle/>
          <a:p>
            <a:r>
              <a:rPr lang="en-US" sz="2400" dirty="0"/>
              <a:t>Non-volatile data resides in persistent storage </a:t>
            </a:r>
            <a:r>
              <a:rPr lang="en-US" sz="2400" dirty="0" smtClean="0"/>
              <a:t>media</a:t>
            </a:r>
          </a:p>
          <a:p>
            <a:endParaRPr lang="en-US" sz="800" dirty="0"/>
          </a:p>
          <a:p>
            <a:r>
              <a:rPr lang="en-US" sz="2400" dirty="0"/>
              <a:t>The first responder must understand legal and technical </a:t>
            </a:r>
            <a:r>
              <a:rPr lang="en-US" sz="2400" dirty="0" smtClean="0"/>
              <a:t>boundaries</a:t>
            </a:r>
          </a:p>
          <a:p>
            <a:endParaRPr lang="en-US" sz="800" dirty="0"/>
          </a:p>
          <a:p>
            <a:pPr lvl="1"/>
            <a:r>
              <a:rPr lang="en-US" sz="2000" dirty="0"/>
              <a:t>Can you legally obtain a forensic copy of source media? </a:t>
            </a:r>
          </a:p>
          <a:p>
            <a:pPr lvl="1"/>
            <a:r>
              <a:rPr lang="en-US" sz="2000" dirty="0"/>
              <a:t>Does obtaining a forensic image make sense? </a:t>
            </a:r>
          </a:p>
          <a:p>
            <a:pPr lvl="1"/>
            <a:r>
              <a:rPr lang="en-US" sz="2000" dirty="0"/>
              <a:t>If so…which kind? Logical or physical?</a:t>
            </a:r>
          </a:p>
          <a:p>
            <a:pPr lvl="1"/>
            <a:r>
              <a:rPr lang="en-US" sz="2000" dirty="0"/>
              <a:t>Do you have the tools to properly obtain the image?</a:t>
            </a:r>
          </a:p>
          <a:p>
            <a:pPr lvl="1"/>
            <a:endParaRPr lang="en-US" sz="2000" dirty="0"/>
          </a:p>
        </p:txBody>
      </p:sp>
      <p:sp>
        <p:nvSpPr>
          <p:cNvPr id="17" name="Shape 133"/>
          <p:cNvSpPr/>
          <p:nvPr/>
        </p:nvSpPr>
        <p:spPr>
          <a:xfrm>
            <a:off x="6190292" y="4524019"/>
            <a:ext cx="2371447" cy="2243275"/>
          </a:xfrm>
          <a:prstGeom prst="ellipse">
            <a:avLst/>
          </a:prstGeom>
          <a:noFill/>
          <a:ln w="9525" cap="flat" cmpd="sng">
            <a:solidFill>
              <a:srgbClr val="CFD8DC"/>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8" name="Shape 137"/>
          <p:cNvCxnSpPr/>
          <p:nvPr/>
        </p:nvCxnSpPr>
        <p:spPr>
          <a:xfrm>
            <a:off x="8357850" y="6261100"/>
            <a:ext cx="786150" cy="254000"/>
          </a:xfrm>
          <a:prstGeom prst="straightConnector1">
            <a:avLst/>
          </a:prstGeom>
          <a:noFill/>
          <a:ln w="9525" cap="flat" cmpd="sng">
            <a:solidFill>
              <a:srgbClr val="CFD8DC"/>
            </a:solidFill>
            <a:prstDash val="solid"/>
            <a:round/>
            <a:headEnd type="none" w="lg" len="lg"/>
            <a:tailEnd type="none" w="lg" len="lg"/>
          </a:ln>
        </p:spPr>
      </p:cxnSp>
      <p:cxnSp>
        <p:nvCxnSpPr>
          <p:cNvPr id="19" name="Shape 138"/>
          <p:cNvCxnSpPr>
            <a:endCxn id="17" idx="5"/>
          </p:cNvCxnSpPr>
          <p:nvPr/>
        </p:nvCxnSpPr>
        <p:spPr>
          <a:xfrm flipH="1" flipV="1">
            <a:off x="8214449" y="6438774"/>
            <a:ext cx="143401" cy="419226"/>
          </a:xfrm>
          <a:prstGeom prst="straightConnector1">
            <a:avLst/>
          </a:prstGeom>
          <a:noFill/>
          <a:ln w="9525" cap="flat" cmpd="sng">
            <a:solidFill>
              <a:srgbClr val="CFD8DC"/>
            </a:solidFill>
            <a:prstDash val="solid"/>
            <a:round/>
            <a:headEnd type="none" w="lg" len="lg"/>
            <a:tailEnd type="none" w="lg" len="lg"/>
          </a:ln>
        </p:spPr>
      </p:cxnSp>
      <p:cxnSp>
        <p:nvCxnSpPr>
          <p:cNvPr id="31" name="Shape 137"/>
          <p:cNvCxnSpPr/>
          <p:nvPr/>
        </p:nvCxnSpPr>
        <p:spPr>
          <a:xfrm flipV="1">
            <a:off x="8510250" y="5803900"/>
            <a:ext cx="633750" cy="196632"/>
          </a:xfrm>
          <a:prstGeom prst="straightConnector1">
            <a:avLst/>
          </a:prstGeom>
          <a:noFill/>
          <a:ln w="9525" cap="flat" cmpd="sng">
            <a:solidFill>
              <a:srgbClr val="CFD8DC"/>
            </a:solidFill>
            <a:prstDash val="solid"/>
            <a:round/>
            <a:headEnd type="none" w="lg" len="lg"/>
            <a:tailEnd type="none" w="lg" len="lg"/>
          </a:ln>
        </p:spPr>
      </p:cxnSp>
      <p:pic>
        <p:nvPicPr>
          <p:cNvPr id="3" name="Picture 2" descr="Screen Shot 2017-04-15 at 10.34.22 PM.png"/>
          <p:cNvPicPr>
            <a:picLocks noChangeAspect="1"/>
          </p:cNvPicPr>
          <p:nvPr/>
        </p:nvPicPr>
        <p:blipFill rotWithShape="1">
          <a:blip r:embed="rId3">
            <a:extLst>
              <a:ext uri="{28A0092B-C50C-407E-A947-70E740481C1C}">
                <a14:useLocalDpi xmlns:a14="http://schemas.microsoft.com/office/drawing/2010/main" val="0"/>
              </a:ext>
            </a:extLst>
          </a:blip>
          <a:srcRect l="7343" r="5832"/>
          <a:stretch/>
        </p:blipFill>
        <p:spPr>
          <a:xfrm>
            <a:off x="6362700" y="4699000"/>
            <a:ext cx="2067132" cy="1892300"/>
          </a:xfrm>
          <a:prstGeom prst="ellipse">
            <a:avLst/>
          </a:prstGeom>
        </p:spPr>
      </p:pic>
    </p:spTree>
    <p:extLst>
      <p:ext uri="{BB962C8B-B14F-4D97-AF65-F5344CB8AC3E}">
        <p14:creationId xmlns:p14="http://schemas.microsoft.com/office/powerpoint/2010/main" val="240167432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786150" y="410826"/>
            <a:ext cx="7571700" cy="936899"/>
          </a:xfrm>
          <a:prstGeom prst="rect">
            <a:avLst/>
          </a:prstGeom>
        </p:spPr>
        <p:txBody>
          <a:bodyPr lIns="91425" tIns="91425" rIns="91425" bIns="91425" anchor="b" anchorCtr="0">
            <a:noAutofit/>
          </a:bodyPr>
          <a:lstStyle/>
          <a:p>
            <a:pPr lvl="0"/>
            <a:r>
              <a:rPr lang="en-US" dirty="0"/>
              <a:t>Process Physical Evidence</a:t>
            </a:r>
            <a:endParaRPr lang="en" dirty="0"/>
          </a:p>
        </p:txBody>
      </p:sp>
      <p:sp>
        <p:nvSpPr>
          <p:cNvPr id="99" name="Shape 99"/>
          <p:cNvSpPr txBox="1">
            <a:spLocks noGrp="1"/>
          </p:cNvSpPr>
          <p:nvPr>
            <p:ph type="body" idx="1"/>
          </p:nvPr>
        </p:nvSpPr>
        <p:spPr>
          <a:xfrm>
            <a:off x="786150" y="1682266"/>
            <a:ext cx="7571700" cy="4764899"/>
          </a:xfrm>
          <a:prstGeom prst="rect">
            <a:avLst/>
          </a:prstGeom>
        </p:spPr>
        <p:txBody>
          <a:bodyPr lIns="91425" tIns="91425" rIns="91425" bIns="91425" anchor="t" anchorCtr="0">
            <a:noAutofit/>
          </a:bodyPr>
          <a:lstStyle/>
          <a:p>
            <a:r>
              <a:rPr lang="en-US" dirty="0"/>
              <a:t>Execute “bag and tag” procedures to transport seized </a:t>
            </a:r>
            <a:r>
              <a:rPr lang="en-US" dirty="0" smtClean="0"/>
              <a:t>items</a:t>
            </a:r>
          </a:p>
          <a:p>
            <a:endParaRPr lang="en-US" sz="1000" dirty="0" smtClean="0"/>
          </a:p>
          <a:p>
            <a:endParaRPr lang="en-US" sz="800" dirty="0"/>
          </a:p>
          <a:p>
            <a:pPr lvl="1"/>
            <a:r>
              <a:rPr lang="en-US" dirty="0"/>
              <a:t>Computer </a:t>
            </a:r>
            <a:r>
              <a:rPr lang="en-US" dirty="0" smtClean="0"/>
              <a:t>hardware</a:t>
            </a:r>
          </a:p>
          <a:p>
            <a:pPr lvl="1"/>
            <a:endParaRPr lang="en-US" sz="800" dirty="0"/>
          </a:p>
          <a:p>
            <a:pPr lvl="1"/>
            <a:r>
              <a:rPr lang="en-US" dirty="0"/>
              <a:t>Collected </a:t>
            </a:r>
            <a:r>
              <a:rPr lang="en-US" dirty="0" smtClean="0"/>
              <a:t>software</a:t>
            </a:r>
          </a:p>
          <a:p>
            <a:pPr lvl="1"/>
            <a:endParaRPr lang="en-US" sz="800" dirty="0"/>
          </a:p>
          <a:p>
            <a:pPr marL="622300" lvl="2"/>
            <a:r>
              <a:rPr lang="en-US" sz="2000" dirty="0"/>
              <a:t>Volatile data</a:t>
            </a:r>
          </a:p>
          <a:p>
            <a:pPr marL="622300" lvl="2"/>
            <a:r>
              <a:rPr lang="en-US" sz="2000" dirty="0"/>
              <a:t>Triage data</a:t>
            </a:r>
          </a:p>
          <a:p>
            <a:pPr marL="622300" lvl="2"/>
            <a:r>
              <a:rPr lang="en-US" sz="2000" dirty="0"/>
              <a:t>Forensic Images collected on-scene</a:t>
            </a:r>
          </a:p>
        </p:txBody>
      </p:sp>
      <p:sp>
        <p:nvSpPr>
          <p:cNvPr id="7" name="Shape 133"/>
          <p:cNvSpPr/>
          <p:nvPr/>
        </p:nvSpPr>
        <p:spPr>
          <a:xfrm>
            <a:off x="6126103" y="2217243"/>
            <a:ext cx="2371447" cy="2243275"/>
          </a:xfrm>
          <a:prstGeom prst="ellipse">
            <a:avLst/>
          </a:prstGeom>
          <a:noFill/>
          <a:ln w="9525" cap="flat" cmpd="sng">
            <a:solidFill>
              <a:srgbClr val="CFD8DC"/>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8" name="Shape 137"/>
          <p:cNvCxnSpPr/>
          <p:nvPr/>
        </p:nvCxnSpPr>
        <p:spPr>
          <a:xfrm flipV="1">
            <a:off x="7594600" y="1790701"/>
            <a:ext cx="0" cy="426542"/>
          </a:xfrm>
          <a:prstGeom prst="straightConnector1">
            <a:avLst/>
          </a:prstGeom>
          <a:noFill/>
          <a:ln w="9525" cap="flat" cmpd="sng">
            <a:solidFill>
              <a:srgbClr val="CFD8DC"/>
            </a:solidFill>
            <a:prstDash val="solid"/>
            <a:round/>
            <a:headEnd type="none" w="lg" len="lg"/>
            <a:tailEnd type="none" w="lg" len="lg"/>
          </a:ln>
        </p:spPr>
      </p:cxnSp>
      <p:cxnSp>
        <p:nvCxnSpPr>
          <p:cNvPr id="10" name="Shape 139"/>
          <p:cNvCxnSpPr/>
          <p:nvPr/>
        </p:nvCxnSpPr>
        <p:spPr>
          <a:xfrm flipV="1">
            <a:off x="8472150" y="2832100"/>
            <a:ext cx="481350" cy="247432"/>
          </a:xfrm>
          <a:prstGeom prst="straightConnector1">
            <a:avLst/>
          </a:prstGeom>
          <a:noFill/>
          <a:ln w="9525" cap="flat" cmpd="sng">
            <a:solidFill>
              <a:srgbClr val="CFD8DC"/>
            </a:solidFill>
            <a:prstDash val="solid"/>
            <a:round/>
            <a:headEnd type="none" w="lg" len="lg"/>
            <a:tailEnd type="none" w="lg" len="lg"/>
          </a:ln>
        </p:spPr>
      </p:cxnSp>
      <p:sp>
        <p:nvSpPr>
          <p:cNvPr id="17" name="Shape 133"/>
          <p:cNvSpPr/>
          <p:nvPr/>
        </p:nvSpPr>
        <p:spPr>
          <a:xfrm>
            <a:off x="6190292" y="4524019"/>
            <a:ext cx="2371447" cy="2243275"/>
          </a:xfrm>
          <a:prstGeom prst="ellipse">
            <a:avLst/>
          </a:prstGeom>
          <a:noFill/>
          <a:ln w="9525" cap="flat" cmpd="sng">
            <a:solidFill>
              <a:srgbClr val="CFD8DC"/>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8" name="Shape 137"/>
          <p:cNvCxnSpPr/>
          <p:nvPr/>
        </p:nvCxnSpPr>
        <p:spPr>
          <a:xfrm>
            <a:off x="8357850" y="6261100"/>
            <a:ext cx="786150" cy="254000"/>
          </a:xfrm>
          <a:prstGeom prst="straightConnector1">
            <a:avLst/>
          </a:prstGeom>
          <a:noFill/>
          <a:ln w="9525" cap="flat" cmpd="sng">
            <a:solidFill>
              <a:srgbClr val="CFD8DC"/>
            </a:solidFill>
            <a:prstDash val="solid"/>
            <a:round/>
            <a:headEnd type="none" w="lg" len="lg"/>
            <a:tailEnd type="none" w="lg" len="lg"/>
          </a:ln>
        </p:spPr>
      </p:cxnSp>
      <p:cxnSp>
        <p:nvCxnSpPr>
          <p:cNvPr id="19" name="Shape 138"/>
          <p:cNvCxnSpPr>
            <a:endCxn id="17" idx="5"/>
          </p:cNvCxnSpPr>
          <p:nvPr/>
        </p:nvCxnSpPr>
        <p:spPr>
          <a:xfrm flipH="1" flipV="1">
            <a:off x="8214449" y="6438774"/>
            <a:ext cx="143401" cy="419226"/>
          </a:xfrm>
          <a:prstGeom prst="straightConnector1">
            <a:avLst/>
          </a:prstGeom>
          <a:noFill/>
          <a:ln w="9525" cap="flat" cmpd="sng">
            <a:solidFill>
              <a:srgbClr val="CFD8DC"/>
            </a:solidFill>
            <a:prstDash val="solid"/>
            <a:round/>
            <a:headEnd type="none" w="lg" len="lg"/>
            <a:tailEnd type="none" w="lg" len="lg"/>
          </a:ln>
        </p:spPr>
      </p:cxnSp>
      <p:cxnSp>
        <p:nvCxnSpPr>
          <p:cNvPr id="31" name="Shape 137"/>
          <p:cNvCxnSpPr/>
          <p:nvPr/>
        </p:nvCxnSpPr>
        <p:spPr>
          <a:xfrm flipV="1">
            <a:off x="8510250" y="5803900"/>
            <a:ext cx="633750" cy="196632"/>
          </a:xfrm>
          <a:prstGeom prst="straightConnector1">
            <a:avLst/>
          </a:prstGeom>
          <a:noFill/>
          <a:ln w="9525" cap="flat" cmpd="sng">
            <a:solidFill>
              <a:srgbClr val="CFD8DC"/>
            </a:solidFill>
            <a:prstDash val="solid"/>
            <a:round/>
            <a:headEnd type="none" w="lg" len="lg"/>
            <a:tailEnd type="none" w="lg" len="lg"/>
          </a:ln>
        </p:spPr>
      </p:cxnSp>
      <p:pic>
        <p:nvPicPr>
          <p:cNvPr id="3" name="Picture 2"/>
          <p:cNvPicPr>
            <a:picLocks noChangeAspect="1"/>
          </p:cNvPicPr>
          <p:nvPr/>
        </p:nvPicPr>
        <p:blipFill>
          <a:blip r:embed="rId3"/>
          <a:stretch>
            <a:fillRect/>
          </a:stretch>
        </p:blipFill>
        <p:spPr>
          <a:xfrm>
            <a:off x="6275754" y="4630244"/>
            <a:ext cx="2196396" cy="2044700"/>
          </a:xfrm>
          <a:prstGeom prst="ellipse">
            <a:avLst/>
          </a:prstGeom>
        </p:spPr>
      </p:pic>
      <p:pic>
        <p:nvPicPr>
          <p:cNvPr id="6" name="Picture 5"/>
          <p:cNvPicPr>
            <a:picLocks noChangeAspect="1"/>
          </p:cNvPicPr>
          <p:nvPr/>
        </p:nvPicPr>
        <p:blipFill rotWithShape="1">
          <a:blip r:embed="rId4"/>
          <a:srcRect t="8148" b="4999"/>
          <a:stretch/>
        </p:blipFill>
        <p:spPr>
          <a:xfrm>
            <a:off x="6241092" y="2331544"/>
            <a:ext cx="2167558" cy="2037256"/>
          </a:xfrm>
          <a:prstGeom prst="ellipse">
            <a:avLst/>
          </a:prstGeom>
        </p:spPr>
      </p:pic>
    </p:spTree>
    <p:extLst>
      <p:ext uri="{BB962C8B-B14F-4D97-AF65-F5344CB8AC3E}">
        <p14:creationId xmlns:p14="http://schemas.microsoft.com/office/powerpoint/2010/main" val="244632432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786150" y="410826"/>
            <a:ext cx="7571700" cy="936899"/>
          </a:xfrm>
          <a:prstGeom prst="rect">
            <a:avLst/>
          </a:prstGeom>
        </p:spPr>
        <p:txBody>
          <a:bodyPr lIns="91425" tIns="91425" rIns="91425" bIns="91425" anchor="b" anchorCtr="0">
            <a:noAutofit/>
          </a:bodyPr>
          <a:lstStyle/>
          <a:p>
            <a:pPr lvl="0"/>
            <a:r>
              <a:rPr lang="en-US" dirty="0" smtClean="0"/>
              <a:t>Troubleshooting </a:t>
            </a:r>
            <a:endParaRPr lang="en" dirty="0"/>
          </a:p>
        </p:txBody>
      </p:sp>
      <p:sp>
        <p:nvSpPr>
          <p:cNvPr id="99" name="Shape 99"/>
          <p:cNvSpPr txBox="1">
            <a:spLocks noGrp="1"/>
          </p:cNvSpPr>
          <p:nvPr>
            <p:ph type="body" idx="1"/>
          </p:nvPr>
        </p:nvSpPr>
        <p:spPr>
          <a:xfrm>
            <a:off x="786150" y="1682266"/>
            <a:ext cx="7571700" cy="4764899"/>
          </a:xfrm>
          <a:prstGeom prst="rect">
            <a:avLst/>
          </a:prstGeom>
        </p:spPr>
        <p:txBody>
          <a:bodyPr lIns="91425" tIns="91425" rIns="91425" bIns="91425" anchor="t" anchorCtr="0">
            <a:noAutofit/>
          </a:bodyPr>
          <a:lstStyle/>
          <a:p>
            <a:r>
              <a:rPr lang="en-US" dirty="0"/>
              <a:t>The first responder must</a:t>
            </a:r>
            <a:r>
              <a:rPr lang="en-US" dirty="0" smtClean="0"/>
              <a:t>:</a:t>
            </a:r>
          </a:p>
          <a:p>
            <a:endParaRPr lang="en-US" sz="2000" dirty="0"/>
          </a:p>
          <a:p>
            <a:pPr lvl="1"/>
            <a:r>
              <a:rPr lang="en-US" dirty="0"/>
              <a:t>Have problem solving skills and </a:t>
            </a:r>
            <a:r>
              <a:rPr lang="en-US" dirty="0" smtClean="0"/>
              <a:t>patience</a:t>
            </a:r>
          </a:p>
          <a:p>
            <a:pPr lvl="1"/>
            <a:endParaRPr lang="en-US" sz="800" dirty="0"/>
          </a:p>
          <a:p>
            <a:pPr lvl="1"/>
            <a:r>
              <a:rPr lang="en-US" dirty="0"/>
              <a:t>Consider</a:t>
            </a:r>
            <a:r>
              <a:rPr lang="en-US" dirty="0" smtClean="0"/>
              <a:t>:</a:t>
            </a:r>
          </a:p>
          <a:p>
            <a:pPr lvl="1"/>
            <a:endParaRPr lang="en-US" sz="800" dirty="0"/>
          </a:p>
          <a:p>
            <a:pPr marL="622300" lvl="2"/>
            <a:r>
              <a:rPr lang="en-US" dirty="0"/>
              <a:t>How to collect </a:t>
            </a:r>
            <a:r>
              <a:rPr lang="en-US" dirty="0" smtClean="0"/>
              <a:t>physical/digital </a:t>
            </a:r>
            <a:r>
              <a:rPr lang="en-US" dirty="0"/>
              <a:t>evidence</a:t>
            </a:r>
          </a:p>
          <a:p>
            <a:pPr marL="622300" lvl="2"/>
            <a:r>
              <a:rPr lang="en-US" dirty="0"/>
              <a:t>The benefit of using a specific tool or technique</a:t>
            </a:r>
          </a:p>
          <a:p>
            <a:pPr marL="622300" lvl="2"/>
            <a:r>
              <a:rPr lang="en-US" dirty="0"/>
              <a:t>How to avoid contaminating evidence</a:t>
            </a:r>
          </a:p>
        </p:txBody>
      </p:sp>
      <p:sp>
        <p:nvSpPr>
          <p:cNvPr id="17" name="Shape 133"/>
          <p:cNvSpPr/>
          <p:nvPr/>
        </p:nvSpPr>
        <p:spPr>
          <a:xfrm>
            <a:off x="6190292" y="4524019"/>
            <a:ext cx="2371447" cy="2243275"/>
          </a:xfrm>
          <a:prstGeom prst="ellipse">
            <a:avLst/>
          </a:prstGeom>
          <a:noFill/>
          <a:ln w="9525" cap="flat" cmpd="sng">
            <a:solidFill>
              <a:srgbClr val="CFD8DC"/>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8" name="Shape 137"/>
          <p:cNvCxnSpPr/>
          <p:nvPr/>
        </p:nvCxnSpPr>
        <p:spPr>
          <a:xfrm>
            <a:off x="8357850" y="6261100"/>
            <a:ext cx="786150" cy="254000"/>
          </a:xfrm>
          <a:prstGeom prst="straightConnector1">
            <a:avLst/>
          </a:prstGeom>
          <a:noFill/>
          <a:ln w="9525" cap="flat" cmpd="sng">
            <a:solidFill>
              <a:srgbClr val="CFD8DC"/>
            </a:solidFill>
            <a:prstDash val="solid"/>
            <a:round/>
            <a:headEnd type="none" w="lg" len="lg"/>
            <a:tailEnd type="none" w="lg" len="lg"/>
          </a:ln>
        </p:spPr>
      </p:cxnSp>
      <p:cxnSp>
        <p:nvCxnSpPr>
          <p:cNvPr id="19" name="Shape 138"/>
          <p:cNvCxnSpPr>
            <a:endCxn id="17" idx="5"/>
          </p:cNvCxnSpPr>
          <p:nvPr/>
        </p:nvCxnSpPr>
        <p:spPr>
          <a:xfrm flipH="1" flipV="1">
            <a:off x="8214449" y="6438774"/>
            <a:ext cx="143401" cy="419226"/>
          </a:xfrm>
          <a:prstGeom prst="straightConnector1">
            <a:avLst/>
          </a:prstGeom>
          <a:noFill/>
          <a:ln w="9525" cap="flat" cmpd="sng">
            <a:solidFill>
              <a:srgbClr val="CFD8DC"/>
            </a:solidFill>
            <a:prstDash val="solid"/>
            <a:round/>
            <a:headEnd type="none" w="lg" len="lg"/>
            <a:tailEnd type="none" w="lg" len="lg"/>
          </a:ln>
        </p:spPr>
      </p:cxnSp>
      <p:cxnSp>
        <p:nvCxnSpPr>
          <p:cNvPr id="31" name="Shape 137"/>
          <p:cNvCxnSpPr/>
          <p:nvPr/>
        </p:nvCxnSpPr>
        <p:spPr>
          <a:xfrm flipV="1">
            <a:off x="8510250" y="5803900"/>
            <a:ext cx="633750" cy="196632"/>
          </a:xfrm>
          <a:prstGeom prst="straightConnector1">
            <a:avLst/>
          </a:prstGeom>
          <a:noFill/>
          <a:ln w="9525" cap="flat" cmpd="sng">
            <a:solidFill>
              <a:srgbClr val="CFD8DC"/>
            </a:solidFill>
            <a:prstDash val="solid"/>
            <a:round/>
            <a:headEnd type="none" w="lg" len="lg"/>
            <a:tailEnd type="none" w="lg" len="lg"/>
          </a:ln>
        </p:spPr>
      </p:cxnSp>
      <p:pic>
        <p:nvPicPr>
          <p:cNvPr id="2" name="Picture 1"/>
          <p:cNvPicPr>
            <a:picLocks noChangeAspect="1"/>
          </p:cNvPicPr>
          <p:nvPr/>
        </p:nvPicPr>
        <p:blipFill rotWithShape="1">
          <a:blip r:embed="rId3"/>
          <a:srcRect l="5862" t="-17816" r="6061" b="-15517"/>
          <a:stretch/>
        </p:blipFill>
        <p:spPr>
          <a:xfrm>
            <a:off x="6270908" y="4641366"/>
            <a:ext cx="2201242" cy="1999370"/>
          </a:xfrm>
          <a:prstGeom prst="ellipse">
            <a:avLst/>
          </a:prstGeom>
          <a:ln>
            <a:solidFill>
              <a:srgbClr val="A6A6A6"/>
            </a:solidFill>
          </a:ln>
        </p:spPr>
      </p:pic>
    </p:spTree>
    <p:extLst>
      <p:ext uri="{BB962C8B-B14F-4D97-AF65-F5344CB8AC3E}">
        <p14:creationId xmlns:p14="http://schemas.microsoft.com/office/powerpoint/2010/main" val="180847233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786150" y="410826"/>
            <a:ext cx="7571700" cy="936899"/>
          </a:xfrm>
          <a:prstGeom prst="rect">
            <a:avLst/>
          </a:prstGeom>
        </p:spPr>
        <p:txBody>
          <a:bodyPr lIns="91425" tIns="91425" rIns="91425" bIns="91425" anchor="b" anchorCtr="0">
            <a:noAutofit/>
          </a:bodyPr>
          <a:lstStyle/>
          <a:p>
            <a:pPr lvl="0"/>
            <a:r>
              <a:rPr lang="en-US" dirty="0" smtClean="0"/>
              <a:t>Summary</a:t>
            </a:r>
            <a:endParaRPr lang="en" dirty="0"/>
          </a:p>
        </p:txBody>
      </p:sp>
      <p:sp>
        <p:nvSpPr>
          <p:cNvPr id="99" name="Shape 99"/>
          <p:cNvSpPr txBox="1">
            <a:spLocks noGrp="1"/>
          </p:cNvSpPr>
          <p:nvPr>
            <p:ph type="body" idx="1"/>
          </p:nvPr>
        </p:nvSpPr>
        <p:spPr>
          <a:xfrm>
            <a:off x="786150" y="1682266"/>
            <a:ext cx="7571700" cy="4764899"/>
          </a:xfrm>
          <a:prstGeom prst="rect">
            <a:avLst/>
          </a:prstGeom>
        </p:spPr>
        <p:txBody>
          <a:bodyPr lIns="91425" tIns="91425" rIns="91425" bIns="91425" anchor="t" anchorCtr="0">
            <a:noAutofit/>
          </a:bodyPr>
          <a:lstStyle/>
          <a:p>
            <a:r>
              <a:rPr lang="en-US" dirty="0"/>
              <a:t>The proper collection of physical/digital evidence is one of the most important aspects of the digital forensics </a:t>
            </a:r>
            <a:r>
              <a:rPr lang="en-US" dirty="0" smtClean="0"/>
              <a:t>process</a:t>
            </a:r>
          </a:p>
          <a:p>
            <a:endParaRPr lang="en-US" dirty="0"/>
          </a:p>
          <a:p>
            <a:r>
              <a:rPr lang="en-US" dirty="0"/>
              <a:t>If this collection is not done correctly, critical evidence can be lost</a:t>
            </a:r>
          </a:p>
        </p:txBody>
      </p:sp>
      <p:sp>
        <p:nvSpPr>
          <p:cNvPr id="17" name="Shape 133"/>
          <p:cNvSpPr/>
          <p:nvPr/>
        </p:nvSpPr>
        <p:spPr>
          <a:xfrm>
            <a:off x="6190292" y="4524019"/>
            <a:ext cx="2371447" cy="2243275"/>
          </a:xfrm>
          <a:prstGeom prst="ellipse">
            <a:avLst/>
          </a:prstGeom>
          <a:noFill/>
          <a:ln w="9525" cap="flat" cmpd="sng">
            <a:solidFill>
              <a:srgbClr val="CFD8DC"/>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8" name="Shape 137"/>
          <p:cNvCxnSpPr/>
          <p:nvPr/>
        </p:nvCxnSpPr>
        <p:spPr>
          <a:xfrm>
            <a:off x="8357850" y="6261100"/>
            <a:ext cx="786150" cy="254000"/>
          </a:xfrm>
          <a:prstGeom prst="straightConnector1">
            <a:avLst/>
          </a:prstGeom>
          <a:noFill/>
          <a:ln w="9525" cap="flat" cmpd="sng">
            <a:solidFill>
              <a:srgbClr val="CFD8DC"/>
            </a:solidFill>
            <a:prstDash val="solid"/>
            <a:round/>
            <a:headEnd type="none" w="lg" len="lg"/>
            <a:tailEnd type="none" w="lg" len="lg"/>
          </a:ln>
        </p:spPr>
      </p:cxnSp>
      <p:cxnSp>
        <p:nvCxnSpPr>
          <p:cNvPr id="19" name="Shape 138"/>
          <p:cNvCxnSpPr>
            <a:endCxn id="17" idx="5"/>
          </p:cNvCxnSpPr>
          <p:nvPr/>
        </p:nvCxnSpPr>
        <p:spPr>
          <a:xfrm flipH="1" flipV="1">
            <a:off x="8214449" y="6438774"/>
            <a:ext cx="143401" cy="419226"/>
          </a:xfrm>
          <a:prstGeom prst="straightConnector1">
            <a:avLst/>
          </a:prstGeom>
          <a:noFill/>
          <a:ln w="9525" cap="flat" cmpd="sng">
            <a:solidFill>
              <a:srgbClr val="CFD8DC"/>
            </a:solidFill>
            <a:prstDash val="solid"/>
            <a:round/>
            <a:headEnd type="none" w="lg" len="lg"/>
            <a:tailEnd type="none" w="lg" len="lg"/>
          </a:ln>
        </p:spPr>
      </p:cxnSp>
      <p:cxnSp>
        <p:nvCxnSpPr>
          <p:cNvPr id="31" name="Shape 137"/>
          <p:cNvCxnSpPr/>
          <p:nvPr/>
        </p:nvCxnSpPr>
        <p:spPr>
          <a:xfrm flipV="1">
            <a:off x="8510250" y="5803900"/>
            <a:ext cx="633750" cy="196632"/>
          </a:xfrm>
          <a:prstGeom prst="straightConnector1">
            <a:avLst/>
          </a:prstGeom>
          <a:noFill/>
          <a:ln w="9525" cap="flat" cmpd="sng">
            <a:solidFill>
              <a:srgbClr val="CFD8DC"/>
            </a:solidFill>
            <a:prstDash val="solid"/>
            <a:round/>
            <a:headEnd type="none" w="lg" len="lg"/>
            <a:tailEnd type="none" w="lg" len="lg"/>
          </a:ln>
        </p:spPr>
      </p:cxnSp>
      <p:pic>
        <p:nvPicPr>
          <p:cNvPr id="2" name="Picture 1"/>
          <p:cNvPicPr>
            <a:picLocks noChangeAspect="1"/>
          </p:cNvPicPr>
          <p:nvPr/>
        </p:nvPicPr>
        <p:blipFill rotWithShape="1">
          <a:blip r:embed="rId3"/>
          <a:srcRect l="1891" t="378" r="7219" b="-378"/>
          <a:stretch/>
        </p:blipFill>
        <p:spPr>
          <a:xfrm>
            <a:off x="6325850" y="4635499"/>
            <a:ext cx="2120900" cy="2025699"/>
          </a:xfrm>
          <a:prstGeom prst="ellipse">
            <a:avLst/>
          </a:prstGeom>
          <a:ln>
            <a:solidFill>
              <a:schemeClr val="bg1">
                <a:lumMod val="65000"/>
              </a:schemeClr>
            </a:solidFill>
          </a:ln>
        </p:spPr>
      </p:pic>
    </p:spTree>
    <p:extLst>
      <p:ext uri="{BB962C8B-B14F-4D97-AF65-F5344CB8AC3E}">
        <p14:creationId xmlns:p14="http://schemas.microsoft.com/office/powerpoint/2010/main" val="334154941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Shape 344"/>
          <p:cNvSpPr txBox="1">
            <a:spLocks noGrp="1"/>
          </p:cNvSpPr>
          <p:nvPr>
            <p:ph type="ctrTitle" idx="4294967295"/>
          </p:nvPr>
        </p:nvSpPr>
        <p:spPr>
          <a:xfrm>
            <a:off x="685800" y="587123"/>
            <a:ext cx="7772400" cy="1546500"/>
          </a:xfrm>
          <a:prstGeom prst="rect">
            <a:avLst/>
          </a:prstGeom>
        </p:spPr>
        <p:txBody>
          <a:bodyPr lIns="91425" tIns="91425" rIns="91425" bIns="91425" anchor="b" anchorCtr="0">
            <a:noAutofit/>
          </a:bodyPr>
          <a:lstStyle/>
          <a:p>
            <a:pPr lvl="0" rtl="0">
              <a:spcBef>
                <a:spcPts val="0"/>
              </a:spcBef>
              <a:buNone/>
            </a:pPr>
            <a:r>
              <a:rPr lang="en" sz="6000" b="1"/>
              <a:t>Thanks!</a:t>
            </a:r>
          </a:p>
        </p:txBody>
      </p:sp>
      <p:sp>
        <p:nvSpPr>
          <p:cNvPr id="345" name="Shape 345"/>
          <p:cNvSpPr txBox="1">
            <a:spLocks noGrp="1"/>
          </p:cNvSpPr>
          <p:nvPr>
            <p:ph type="subTitle" idx="4294967295"/>
          </p:nvPr>
        </p:nvSpPr>
        <p:spPr>
          <a:xfrm>
            <a:off x="685800" y="2186550"/>
            <a:ext cx="6593700" cy="1046400"/>
          </a:xfrm>
          <a:prstGeom prst="rect">
            <a:avLst/>
          </a:prstGeom>
        </p:spPr>
        <p:txBody>
          <a:bodyPr lIns="91425" tIns="91425" rIns="91425" bIns="91425" anchor="t" anchorCtr="0">
            <a:noAutofit/>
          </a:bodyPr>
          <a:lstStyle/>
          <a:p>
            <a:pPr lvl="0" rtl="0">
              <a:spcBef>
                <a:spcPts val="0"/>
              </a:spcBef>
              <a:buNone/>
            </a:pPr>
            <a:r>
              <a:rPr lang="en" sz="3600" b="1"/>
              <a:t>Any questions?</a:t>
            </a: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p:nvPr/>
        </p:nvSpPr>
        <p:spPr>
          <a:xfrm>
            <a:off x="4681425" y="2224437"/>
            <a:ext cx="3809100" cy="3809100"/>
          </a:xfrm>
          <a:prstGeom prst="ellipse">
            <a:avLst/>
          </a:prstGeom>
          <a:noFill/>
          <a:ln w="9525" cap="flat" cmpd="sng">
            <a:solidFill>
              <a:srgbClr val="CFD8DC"/>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4" name="Shape 134"/>
          <p:cNvSpPr txBox="1">
            <a:spLocks noGrp="1"/>
          </p:cNvSpPr>
          <p:nvPr>
            <p:ph type="title"/>
          </p:nvPr>
        </p:nvSpPr>
        <p:spPr>
          <a:xfrm>
            <a:off x="786150" y="410826"/>
            <a:ext cx="7571700" cy="936899"/>
          </a:xfrm>
          <a:prstGeom prst="rect">
            <a:avLst/>
          </a:prstGeom>
        </p:spPr>
        <p:txBody>
          <a:bodyPr lIns="91425" tIns="91425" rIns="91425" bIns="91425" anchor="b" anchorCtr="0">
            <a:noAutofit/>
          </a:bodyPr>
          <a:lstStyle/>
          <a:p>
            <a:pPr lvl="0" rtl="0">
              <a:spcBef>
                <a:spcPts val="0"/>
              </a:spcBef>
              <a:buNone/>
            </a:pPr>
            <a:r>
              <a:rPr lang="en-US" dirty="0" smtClean="0"/>
              <a:t>Objective</a:t>
            </a:r>
            <a:endParaRPr lang="en" dirty="0"/>
          </a:p>
        </p:txBody>
      </p:sp>
      <p:sp>
        <p:nvSpPr>
          <p:cNvPr id="135" name="Shape 135"/>
          <p:cNvSpPr txBox="1">
            <a:spLocks noGrp="1"/>
          </p:cNvSpPr>
          <p:nvPr>
            <p:ph type="body" idx="1"/>
          </p:nvPr>
        </p:nvSpPr>
        <p:spPr>
          <a:xfrm>
            <a:off x="786149" y="1600201"/>
            <a:ext cx="4083849" cy="2805506"/>
          </a:xfrm>
          <a:prstGeom prst="rect">
            <a:avLst/>
          </a:prstGeom>
        </p:spPr>
        <p:txBody>
          <a:bodyPr lIns="91425" tIns="91425" rIns="91425" bIns="91425" anchor="t" anchorCtr="0">
            <a:noAutofit/>
          </a:bodyPr>
          <a:lstStyle/>
          <a:p>
            <a:pPr marL="712788" indent="-484188"/>
            <a:r>
              <a:rPr lang="en-US" sz="2800" dirty="0"/>
              <a:t>By the end of this module, participants will demonstrate the ability to properly seize electronic evidence.</a:t>
            </a:r>
            <a:endParaRPr lang="en-US" sz="1400" dirty="0"/>
          </a:p>
        </p:txBody>
      </p:sp>
      <p:cxnSp>
        <p:nvCxnSpPr>
          <p:cNvPr id="137" name="Shape 137"/>
          <p:cNvCxnSpPr/>
          <p:nvPr/>
        </p:nvCxnSpPr>
        <p:spPr>
          <a:xfrm rot="10800000" flipH="1">
            <a:off x="7401125" y="1758974"/>
            <a:ext cx="218999" cy="624300"/>
          </a:xfrm>
          <a:prstGeom prst="straightConnector1">
            <a:avLst/>
          </a:prstGeom>
          <a:noFill/>
          <a:ln w="9525" cap="flat" cmpd="sng">
            <a:solidFill>
              <a:srgbClr val="CFD8DC"/>
            </a:solidFill>
            <a:prstDash val="solid"/>
            <a:round/>
            <a:headEnd type="none" w="lg" len="lg"/>
            <a:tailEnd type="none" w="lg" len="lg"/>
          </a:ln>
        </p:spPr>
      </p:cxnSp>
      <p:cxnSp>
        <p:nvCxnSpPr>
          <p:cNvPr id="138" name="Shape 138"/>
          <p:cNvCxnSpPr/>
          <p:nvPr/>
        </p:nvCxnSpPr>
        <p:spPr>
          <a:xfrm rot="10800000" flipH="1">
            <a:off x="7932695" y="2472367"/>
            <a:ext cx="522299" cy="309899"/>
          </a:xfrm>
          <a:prstGeom prst="straightConnector1">
            <a:avLst/>
          </a:prstGeom>
          <a:noFill/>
          <a:ln w="9525" cap="flat" cmpd="sng">
            <a:solidFill>
              <a:srgbClr val="CFD8DC"/>
            </a:solidFill>
            <a:prstDash val="solid"/>
            <a:round/>
            <a:headEnd type="none" w="lg" len="lg"/>
            <a:tailEnd type="none" w="lg" len="lg"/>
          </a:ln>
        </p:spPr>
      </p:cxnSp>
      <p:cxnSp>
        <p:nvCxnSpPr>
          <p:cNvPr id="139" name="Shape 139"/>
          <p:cNvCxnSpPr/>
          <p:nvPr/>
        </p:nvCxnSpPr>
        <p:spPr>
          <a:xfrm rot="10800000" flipH="1">
            <a:off x="7765925" y="1896874"/>
            <a:ext cx="648599" cy="737700"/>
          </a:xfrm>
          <a:prstGeom prst="straightConnector1">
            <a:avLst/>
          </a:prstGeom>
          <a:noFill/>
          <a:ln w="9525" cap="flat" cmpd="sng">
            <a:solidFill>
              <a:srgbClr val="CFD8DC"/>
            </a:solidFill>
            <a:prstDash val="solid"/>
            <a:round/>
            <a:headEnd type="none" w="lg" len="lg"/>
            <a:tailEnd type="none" w="lg" len="lg"/>
          </a:ln>
        </p:spPr>
      </p:cxnSp>
      <p:pic>
        <p:nvPicPr>
          <p:cNvPr id="9" name="Picture 8"/>
          <p:cNvPicPr>
            <a:picLocks noChangeAspect="1"/>
          </p:cNvPicPr>
          <p:nvPr/>
        </p:nvPicPr>
        <p:blipFill>
          <a:blip r:embed="rId3"/>
          <a:stretch>
            <a:fillRect/>
          </a:stretch>
        </p:blipFill>
        <p:spPr>
          <a:xfrm>
            <a:off x="4844080" y="2370316"/>
            <a:ext cx="3487852" cy="3512598"/>
          </a:xfrm>
          <a:prstGeom prst="ellipse">
            <a:avLst/>
          </a:prstGeom>
          <a:ln>
            <a:solidFill>
              <a:schemeClr val="bg1">
                <a:lumMod val="75000"/>
              </a:schemeClr>
            </a:solidFill>
          </a:ln>
        </p:spPr>
      </p:pic>
    </p:spTree>
    <p:extLst>
      <p:ext uri="{BB962C8B-B14F-4D97-AF65-F5344CB8AC3E}">
        <p14:creationId xmlns:p14="http://schemas.microsoft.com/office/powerpoint/2010/main" val="186453882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786150" y="410826"/>
            <a:ext cx="7571700" cy="936899"/>
          </a:xfrm>
          <a:prstGeom prst="rect">
            <a:avLst/>
          </a:prstGeom>
        </p:spPr>
        <p:txBody>
          <a:bodyPr lIns="91425" tIns="91425" rIns="91425" bIns="91425" anchor="b" anchorCtr="0">
            <a:noAutofit/>
          </a:bodyPr>
          <a:lstStyle/>
          <a:p>
            <a:pPr lvl="0">
              <a:spcBef>
                <a:spcPts val="0"/>
              </a:spcBef>
              <a:buNone/>
            </a:pPr>
            <a:r>
              <a:rPr lang="en-US" dirty="0" smtClean="0"/>
              <a:t>Responder’s Role</a:t>
            </a:r>
            <a:endParaRPr lang="en" dirty="0"/>
          </a:p>
        </p:txBody>
      </p:sp>
      <p:sp>
        <p:nvSpPr>
          <p:cNvPr id="99" name="Shape 99"/>
          <p:cNvSpPr txBox="1">
            <a:spLocks noGrp="1"/>
          </p:cNvSpPr>
          <p:nvPr>
            <p:ph type="body" idx="1"/>
          </p:nvPr>
        </p:nvSpPr>
        <p:spPr>
          <a:xfrm>
            <a:off x="786150" y="1682266"/>
            <a:ext cx="7571700" cy="4764899"/>
          </a:xfrm>
          <a:prstGeom prst="rect">
            <a:avLst/>
          </a:prstGeom>
        </p:spPr>
        <p:txBody>
          <a:bodyPr lIns="91425" tIns="91425" rIns="91425" bIns="91425" anchor="t" anchorCtr="0">
            <a:noAutofit/>
          </a:bodyPr>
          <a:lstStyle/>
          <a:p>
            <a:r>
              <a:rPr lang="en-US" dirty="0"/>
              <a:t>Identify all potential </a:t>
            </a:r>
            <a:r>
              <a:rPr lang="en-US" dirty="0" smtClean="0"/>
              <a:t>electronic </a:t>
            </a:r>
            <a:r>
              <a:rPr lang="en-US" dirty="0"/>
              <a:t>evidence at a crime </a:t>
            </a:r>
            <a:r>
              <a:rPr lang="en-US" dirty="0" smtClean="0"/>
              <a:t>scene</a:t>
            </a:r>
          </a:p>
          <a:p>
            <a:pPr>
              <a:buNone/>
            </a:pPr>
            <a:endParaRPr lang="en-US" dirty="0"/>
          </a:p>
          <a:p>
            <a:r>
              <a:rPr lang="en-US" dirty="0"/>
              <a:t>Seize the evidence in a manner that supports the investigation and prosecution</a:t>
            </a:r>
          </a:p>
        </p:txBody>
      </p:sp>
      <p:grpSp>
        <p:nvGrpSpPr>
          <p:cNvPr id="3" name="Group 2"/>
          <p:cNvGrpSpPr/>
          <p:nvPr/>
        </p:nvGrpSpPr>
        <p:grpSpPr>
          <a:xfrm>
            <a:off x="3161677" y="4602340"/>
            <a:ext cx="2177321" cy="2085659"/>
            <a:chOff x="5547061" y="3493259"/>
            <a:chExt cx="2107712" cy="3078536"/>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9125" y="3493259"/>
              <a:ext cx="2105648" cy="3078536"/>
            </a:xfrm>
            <a:prstGeom prst="ellipse">
              <a:avLst/>
            </a:prstGeom>
            <a:ln>
              <a:solidFill>
                <a:schemeClr val="bg1">
                  <a:lumMod val="75000"/>
                </a:schemeClr>
              </a:solidFill>
            </a:ln>
          </p:spPr>
        </p:pic>
        <p:sp>
          <p:nvSpPr>
            <p:cNvPr id="6" name="Content Placeholder 20"/>
            <p:cNvSpPr txBox="1">
              <a:spLocks/>
            </p:cNvSpPr>
            <p:nvPr/>
          </p:nvSpPr>
          <p:spPr bwMode="auto">
            <a:xfrm rot="1120170">
              <a:off x="5547061" y="4471405"/>
              <a:ext cx="1984327" cy="361727"/>
            </a:xfrm>
            <a:prstGeom prst="rect">
              <a:avLst/>
            </a:prstGeom>
            <a:noFill/>
            <a:ln w="9525">
              <a:noFill/>
              <a:miter lim="800000"/>
              <a:headEnd/>
              <a:tailEnd/>
            </a:ln>
          </p:spPr>
          <p:txBody>
            <a:bodyPr vert="horz" wrap="square" lIns="9144" tIns="9144" rIns="9144" bIns="9144" numCol="1" anchor="t" anchorCtr="0" compatLnSpc="1">
              <a:prstTxWarp prst="textNoShape">
                <a:avLst/>
              </a:prstTxWarp>
            </a:bodyPr>
            <a:lstStyle>
              <a:lvl1pPr marL="233363" indent="-233363" algn="l" rtl="0" eaLnBrk="1" fontAlgn="base" hangingPunct="1">
                <a:spcBef>
                  <a:spcPts val="0"/>
                </a:spcBef>
                <a:spcAft>
                  <a:spcPts val="200"/>
                </a:spcAft>
                <a:buSzPct val="88000"/>
                <a:buFont typeface="Wingdings" pitchFamily="2" charset="2"/>
                <a:buChar char="§"/>
                <a:defRPr sz="2800" b="1">
                  <a:solidFill>
                    <a:schemeClr val="tx1"/>
                  </a:solidFill>
                  <a:latin typeface="Arial" pitchFamily="34" charset="0"/>
                  <a:ea typeface="+mn-ea"/>
                  <a:cs typeface="Arial" pitchFamily="34" charset="0"/>
                </a:defRPr>
              </a:lvl1pPr>
              <a:lvl2pPr marL="690563" indent="-244475" algn="l" rtl="0" eaLnBrk="1" fontAlgn="base" hangingPunct="1">
                <a:spcBef>
                  <a:spcPts val="0"/>
                </a:spcBef>
                <a:spcAft>
                  <a:spcPts val="0"/>
                </a:spcAft>
                <a:buChar char="•"/>
                <a:defRPr sz="2400" b="1">
                  <a:solidFill>
                    <a:schemeClr val="tx1"/>
                  </a:solidFill>
                  <a:latin typeface="Arial" pitchFamily="34" charset="0"/>
                  <a:cs typeface="Arial" pitchFamily="34" charset="0"/>
                </a:defRPr>
              </a:lvl2pPr>
              <a:lvl3pPr marL="1147763" indent="-233363" algn="l" rtl="0" eaLnBrk="1" fontAlgn="base" hangingPunct="1">
                <a:spcBef>
                  <a:spcPts val="200"/>
                </a:spcBef>
                <a:spcAft>
                  <a:spcPts val="0"/>
                </a:spcAft>
                <a:buChar char="•"/>
                <a:tabLst/>
                <a:defRPr sz="2000" b="1">
                  <a:solidFill>
                    <a:schemeClr val="tx1"/>
                  </a:solidFill>
                  <a:latin typeface="Arial" pitchFamily="34" charset="0"/>
                  <a:cs typeface="Arial" pitchFamily="34" charset="0"/>
                </a:defRPr>
              </a:lvl3pPr>
              <a:lvl4pPr marL="1604963" indent="-233363" algn="l" rtl="0" eaLnBrk="1" fontAlgn="base" hangingPunct="1">
                <a:spcBef>
                  <a:spcPts val="100"/>
                </a:spcBef>
                <a:spcAft>
                  <a:spcPts val="0"/>
                </a:spcAft>
                <a:buFont typeface="Arial" pitchFamily="34" charset="0"/>
                <a:buChar char="•"/>
                <a:defRPr sz="1800" b="1">
                  <a:solidFill>
                    <a:schemeClr val="tx1"/>
                  </a:solidFill>
                  <a:latin typeface="Arial" pitchFamily="34" charset="0"/>
                  <a:cs typeface="Arial" pitchFamily="34" charset="0"/>
                </a:defRPr>
              </a:lvl4pPr>
              <a:lvl5pPr marL="1998663" indent="-169863" algn="l" rtl="0" eaLnBrk="1" fontAlgn="base" hangingPunct="1">
                <a:spcBef>
                  <a:spcPct val="20000"/>
                </a:spcBef>
                <a:spcAft>
                  <a:spcPct val="0"/>
                </a:spcAft>
                <a:buFont typeface="Arial" pitchFamily="34" charset="0"/>
                <a:buChar char="•"/>
                <a:defRPr sz="2400" b="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Times New Roman" pitchFamily="18" charset="0"/>
                </a:defRPr>
              </a:lvl6pPr>
              <a:lvl7pPr marL="2971800" indent="-228600" algn="l" rtl="0" eaLnBrk="1" fontAlgn="base" hangingPunct="1">
                <a:spcBef>
                  <a:spcPct val="20000"/>
                </a:spcBef>
                <a:spcAft>
                  <a:spcPct val="0"/>
                </a:spcAft>
                <a:buChar char="»"/>
                <a:defRPr sz="2000">
                  <a:solidFill>
                    <a:schemeClr val="tx1"/>
                  </a:solidFill>
                  <a:latin typeface="Times New Roman" pitchFamily="18" charset="0"/>
                </a:defRPr>
              </a:lvl7pPr>
              <a:lvl8pPr marL="3429000" indent="-228600" algn="l" rtl="0" eaLnBrk="1" fontAlgn="base" hangingPunct="1">
                <a:spcBef>
                  <a:spcPct val="20000"/>
                </a:spcBef>
                <a:spcAft>
                  <a:spcPct val="0"/>
                </a:spcAft>
                <a:buChar char="»"/>
                <a:defRPr sz="2000">
                  <a:solidFill>
                    <a:schemeClr val="tx1"/>
                  </a:solidFill>
                  <a:latin typeface="Times New Roman" pitchFamily="18" charset="0"/>
                </a:defRPr>
              </a:lvl8pPr>
              <a:lvl9pPr marL="3886200" indent="-228600" algn="l" rtl="0" eaLnBrk="1" fontAlgn="base" hangingPunct="1">
                <a:spcBef>
                  <a:spcPct val="20000"/>
                </a:spcBef>
                <a:spcAft>
                  <a:spcPct val="0"/>
                </a:spcAft>
                <a:buChar char="»"/>
                <a:defRPr sz="2000">
                  <a:solidFill>
                    <a:schemeClr val="tx1"/>
                  </a:solidFill>
                  <a:latin typeface="Times New Roman" pitchFamily="18" charset="0"/>
                </a:defRPr>
              </a:lvl9pPr>
            </a:lstStyle>
            <a:p>
              <a:pPr marL="0" indent="0" algn="ctr">
                <a:buNone/>
              </a:pPr>
              <a:r>
                <a:rPr lang="en-US" sz="1800" dirty="0" smtClean="0"/>
                <a:t>CRIME SCENE</a:t>
              </a:r>
            </a:p>
          </p:txBody>
        </p:sp>
      </p:grpSp>
      <p:sp>
        <p:nvSpPr>
          <p:cNvPr id="17" name="Shape 133"/>
          <p:cNvSpPr/>
          <p:nvPr/>
        </p:nvSpPr>
        <p:spPr>
          <a:xfrm>
            <a:off x="3058258" y="4524019"/>
            <a:ext cx="2371447" cy="2243275"/>
          </a:xfrm>
          <a:prstGeom prst="ellipse">
            <a:avLst/>
          </a:prstGeom>
          <a:noFill/>
          <a:ln w="9525" cap="flat" cmpd="sng">
            <a:solidFill>
              <a:srgbClr val="CFD8DC"/>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8" name="Shape 137"/>
          <p:cNvCxnSpPr/>
          <p:nvPr/>
        </p:nvCxnSpPr>
        <p:spPr>
          <a:xfrm flipV="1">
            <a:off x="2591014" y="6261100"/>
            <a:ext cx="679236" cy="254000"/>
          </a:xfrm>
          <a:prstGeom prst="straightConnector1">
            <a:avLst/>
          </a:prstGeom>
          <a:noFill/>
          <a:ln w="9525" cap="flat" cmpd="sng">
            <a:solidFill>
              <a:srgbClr val="CFD8DC"/>
            </a:solidFill>
            <a:prstDash val="solid"/>
            <a:round/>
            <a:headEnd type="none" w="lg" len="lg"/>
            <a:tailEnd type="none" w="lg" len="lg"/>
          </a:ln>
        </p:spPr>
      </p:cxnSp>
      <p:cxnSp>
        <p:nvCxnSpPr>
          <p:cNvPr id="19" name="Shape 138"/>
          <p:cNvCxnSpPr>
            <a:endCxn id="17" idx="3"/>
          </p:cNvCxnSpPr>
          <p:nvPr/>
        </p:nvCxnSpPr>
        <p:spPr>
          <a:xfrm flipV="1">
            <a:off x="3058258" y="6438774"/>
            <a:ext cx="347290" cy="328521"/>
          </a:xfrm>
          <a:prstGeom prst="straightConnector1">
            <a:avLst/>
          </a:prstGeom>
          <a:noFill/>
          <a:ln w="9525" cap="flat" cmpd="sng">
            <a:solidFill>
              <a:srgbClr val="CFD8DC"/>
            </a:solidFill>
            <a:prstDash val="solid"/>
            <a:round/>
            <a:headEnd type="none" w="lg" len="lg"/>
            <a:tailEnd type="none" w="lg" len="lg"/>
          </a:ln>
        </p:spPr>
      </p:cxnSp>
      <p:cxnSp>
        <p:nvCxnSpPr>
          <p:cNvPr id="20" name="Shape 139"/>
          <p:cNvCxnSpPr/>
          <p:nvPr/>
        </p:nvCxnSpPr>
        <p:spPr>
          <a:xfrm>
            <a:off x="2206963" y="5975132"/>
            <a:ext cx="956846" cy="95468"/>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396130881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786150" y="410826"/>
            <a:ext cx="7571700" cy="936899"/>
          </a:xfrm>
          <a:prstGeom prst="rect">
            <a:avLst/>
          </a:prstGeom>
        </p:spPr>
        <p:txBody>
          <a:bodyPr lIns="91425" tIns="91425" rIns="91425" bIns="91425" anchor="b" anchorCtr="0">
            <a:noAutofit/>
          </a:bodyPr>
          <a:lstStyle/>
          <a:p>
            <a:pPr lvl="0"/>
            <a:r>
              <a:rPr lang="en-US" dirty="0"/>
              <a:t>Identification of </a:t>
            </a:r>
            <a:r>
              <a:rPr lang="en-US" dirty="0" smtClean="0"/>
              <a:t>Electronic </a:t>
            </a:r>
            <a:r>
              <a:rPr lang="en-US" dirty="0"/>
              <a:t>Evidence</a:t>
            </a:r>
            <a:endParaRPr lang="en" dirty="0"/>
          </a:p>
        </p:txBody>
      </p:sp>
      <p:sp>
        <p:nvSpPr>
          <p:cNvPr id="99" name="Shape 99"/>
          <p:cNvSpPr txBox="1">
            <a:spLocks noGrp="1"/>
          </p:cNvSpPr>
          <p:nvPr>
            <p:ph type="body" idx="1"/>
          </p:nvPr>
        </p:nvSpPr>
        <p:spPr>
          <a:xfrm>
            <a:off x="786150" y="1682266"/>
            <a:ext cx="7571700" cy="4764899"/>
          </a:xfrm>
          <a:prstGeom prst="rect">
            <a:avLst/>
          </a:prstGeom>
        </p:spPr>
        <p:txBody>
          <a:bodyPr lIns="91425" tIns="91425" rIns="91425" bIns="91425" anchor="t" anchorCtr="0">
            <a:noAutofit/>
          </a:bodyPr>
          <a:lstStyle/>
          <a:p>
            <a:r>
              <a:rPr lang="en-US" dirty="0" smtClean="0"/>
              <a:t>Electronic </a:t>
            </a:r>
            <a:r>
              <a:rPr lang="en-US" dirty="0"/>
              <a:t>evidence evolves with advances in technology and market </a:t>
            </a:r>
            <a:r>
              <a:rPr lang="en-US" dirty="0" smtClean="0"/>
              <a:t>demand</a:t>
            </a:r>
          </a:p>
          <a:p>
            <a:endParaRPr lang="en-US" sz="1600" dirty="0"/>
          </a:p>
          <a:p>
            <a:r>
              <a:rPr lang="en-US" dirty="0"/>
              <a:t>Training and awareness by the first responder are critical for identifying </a:t>
            </a:r>
            <a:r>
              <a:rPr lang="en-US" dirty="0" smtClean="0"/>
              <a:t>evidence</a:t>
            </a:r>
          </a:p>
          <a:p>
            <a:endParaRPr lang="en-US" dirty="0"/>
          </a:p>
        </p:txBody>
      </p:sp>
      <p:sp>
        <p:nvSpPr>
          <p:cNvPr id="7" name="Shape 133"/>
          <p:cNvSpPr/>
          <p:nvPr/>
        </p:nvSpPr>
        <p:spPr>
          <a:xfrm>
            <a:off x="3058258" y="4524019"/>
            <a:ext cx="2371447" cy="2243275"/>
          </a:xfrm>
          <a:prstGeom prst="ellipse">
            <a:avLst/>
          </a:prstGeom>
          <a:noFill/>
          <a:ln w="9525" cap="flat" cmpd="sng">
            <a:solidFill>
              <a:srgbClr val="CFD8DC"/>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8" name="Shape 137"/>
          <p:cNvCxnSpPr/>
          <p:nvPr/>
        </p:nvCxnSpPr>
        <p:spPr>
          <a:xfrm flipV="1">
            <a:off x="2591014" y="6261100"/>
            <a:ext cx="679236" cy="254000"/>
          </a:xfrm>
          <a:prstGeom prst="straightConnector1">
            <a:avLst/>
          </a:prstGeom>
          <a:noFill/>
          <a:ln w="9525" cap="flat" cmpd="sng">
            <a:solidFill>
              <a:srgbClr val="CFD8DC"/>
            </a:solidFill>
            <a:prstDash val="solid"/>
            <a:round/>
            <a:headEnd type="none" w="lg" len="lg"/>
            <a:tailEnd type="none" w="lg" len="lg"/>
          </a:ln>
        </p:spPr>
      </p:cxnSp>
      <p:cxnSp>
        <p:nvCxnSpPr>
          <p:cNvPr id="9" name="Shape 138"/>
          <p:cNvCxnSpPr>
            <a:endCxn id="7" idx="3"/>
          </p:cNvCxnSpPr>
          <p:nvPr/>
        </p:nvCxnSpPr>
        <p:spPr>
          <a:xfrm flipV="1">
            <a:off x="3058258" y="6438774"/>
            <a:ext cx="347290" cy="328521"/>
          </a:xfrm>
          <a:prstGeom prst="straightConnector1">
            <a:avLst/>
          </a:prstGeom>
          <a:noFill/>
          <a:ln w="9525" cap="flat" cmpd="sng">
            <a:solidFill>
              <a:srgbClr val="CFD8DC"/>
            </a:solidFill>
            <a:prstDash val="solid"/>
            <a:round/>
            <a:headEnd type="none" w="lg" len="lg"/>
            <a:tailEnd type="none" w="lg" len="lg"/>
          </a:ln>
        </p:spPr>
      </p:cxnSp>
      <p:cxnSp>
        <p:nvCxnSpPr>
          <p:cNvPr id="10" name="Shape 139"/>
          <p:cNvCxnSpPr/>
          <p:nvPr/>
        </p:nvCxnSpPr>
        <p:spPr>
          <a:xfrm>
            <a:off x="2206963" y="5975132"/>
            <a:ext cx="956846" cy="95468"/>
          </a:xfrm>
          <a:prstGeom prst="straightConnector1">
            <a:avLst/>
          </a:prstGeom>
          <a:noFill/>
          <a:ln w="9525" cap="flat" cmpd="sng">
            <a:solidFill>
              <a:srgbClr val="CFD8DC"/>
            </a:solidFill>
            <a:prstDash val="solid"/>
            <a:round/>
            <a:headEnd type="none" w="lg" len="lg"/>
            <a:tailEnd type="none" w="lg" len="lg"/>
          </a:ln>
        </p:spPr>
      </p:cxnSp>
      <p:pic>
        <p:nvPicPr>
          <p:cNvPr id="2" name="Picture 1"/>
          <p:cNvPicPr>
            <a:picLocks noChangeAspect="1"/>
          </p:cNvPicPr>
          <p:nvPr/>
        </p:nvPicPr>
        <p:blipFill rotWithShape="1">
          <a:blip r:embed="rId3"/>
          <a:srcRect l="4075" t="5990" r="2963" b="10001"/>
          <a:stretch/>
        </p:blipFill>
        <p:spPr>
          <a:xfrm>
            <a:off x="3152432" y="4602340"/>
            <a:ext cx="2186565" cy="2085659"/>
          </a:xfrm>
          <a:prstGeom prst="ellipse">
            <a:avLst/>
          </a:prstGeom>
          <a:ln>
            <a:solidFill>
              <a:schemeClr val="bg1">
                <a:lumMod val="75000"/>
              </a:schemeClr>
            </a:solidFill>
          </a:ln>
        </p:spPr>
      </p:pic>
      <p:sp>
        <p:nvSpPr>
          <p:cNvPr id="17" name="Shape 133"/>
          <p:cNvSpPr/>
          <p:nvPr/>
        </p:nvSpPr>
        <p:spPr>
          <a:xfrm>
            <a:off x="6190292" y="4524019"/>
            <a:ext cx="2371447" cy="2243275"/>
          </a:xfrm>
          <a:prstGeom prst="ellipse">
            <a:avLst/>
          </a:prstGeom>
          <a:noFill/>
          <a:ln w="9525" cap="flat" cmpd="sng">
            <a:solidFill>
              <a:srgbClr val="CFD8DC"/>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8" name="Shape 137"/>
          <p:cNvCxnSpPr/>
          <p:nvPr/>
        </p:nvCxnSpPr>
        <p:spPr>
          <a:xfrm>
            <a:off x="8357850" y="6261100"/>
            <a:ext cx="786150" cy="254000"/>
          </a:xfrm>
          <a:prstGeom prst="straightConnector1">
            <a:avLst/>
          </a:prstGeom>
          <a:noFill/>
          <a:ln w="9525" cap="flat" cmpd="sng">
            <a:solidFill>
              <a:srgbClr val="CFD8DC"/>
            </a:solidFill>
            <a:prstDash val="solid"/>
            <a:round/>
            <a:headEnd type="none" w="lg" len="lg"/>
            <a:tailEnd type="none" w="lg" len="lg"/>
          </a:ln>
        </p:spPr>
      </p:cxnSp>
      <p:cxnSp>
        <p:nvCxnSpPr>
          <p:cNvPr id="19" name="Shape 138"/>
          <p:cNvCxnSpPr>
            <a:endCxn id="17" idx="5"/>
          </p:cNvCxnSpPr>
          <p:nvPr/>
        </p:nvCxnSpPr>
        <p:spPr>
          <a:xfrm flipH="1" flipV="1">
            <a:off x="8214449" y="6438774"/>
            <a:ext cx="143401" cy="419226"/>
          </a:xfrm>
          <a:prstGeom prst="straightConnector1">
            <a:avLst/>
          </a:prstGeom>
          <a:noFill/>
          <a:ln w="9525" cap="flat" cmpd="sng">
            <a:solidFill>
              <a:srgbClr val="CFD8DC"/>
            </a:solidFill>
            <a:prstDash val="solid"/>
            <a:round/>
            <a:headEnd type="none" w="lg" len="lg"/>
            <a:tailEnd type="none" w="lg" len="lg"/>
          </a:ln>
        </p:spPr>
      </p:cxnSp>
      <p:cxnSp>
        <p:nvCxnSpPr>
          <p:cNvPr id="20" name="Shape 139"/>
          <p:cNvCxnSpPr>
            <a:stCxn id="7" idx="6"/>
            <a:endCxn id="17" idx="2"/>
          </p:cNvCxnSpPr>
          <p:nvPr/>
        </p:nvCxnSpPr>
        <p:spPr>
          <a:xfrm>
            <a:off x="5429705" y="5645657"/>
            <a:ext cx="760587" cy="0"/>
          </a:xfrm>
          <a:prstGeom prst="straightConnector1">
            <a:avLst/>
          </a:prstGeom>
          <a:noFill/>
          <a:ln w="9525" cap="flat" cmpd="sng">
            <a:solidFill>
              <a:srgbClr val="CFD8DC"/>
            </a:solidFill>
            <a:prstDash val="solid"/>
            <a:round/>
            <a:headEnd type="none" w="lg" len="lg"/>
            <a:tailEnd type="none" w="lg" len="lg"/>
          </a:ln>
        </p:spPr>
      </p:cxnSp>
      <p:pic>
        <p:nvPicPr>
          <p:cNvPr id="22" name="Picture 21"/>
          <p:cNvPicPr>
            <a:picLocks noChangeAspect="1"/>
          </p:cNvPicPr>
          <p:nvPr/>
        </p:nvPicPr>
        <p:blipFill rotWithShape="1">
          <a:blip r:embed="rId4"/>
          <a:srcRect l="6400" r="11001"/>
          <a:stretch/>
        </p:blipFill>
        <p:spPr>
          <a:xfrm>
            <a:off x="6295843" y="4602340"/>
            <a:ext cx="2175187" cy="2085659"/>
          </a:xfrm>
          <a:prstGeom prst="ellipse">
            <a:avLst/>
          </a:prstGeom>
          <a:ln>
            <a:solidFill>
              <a:srgbClr val="BFBFBF"/>
            </a:solidFill>
          </a:ln>
        </p:spPr>
      </p:pic>
      <p:cxnSp>
        <p:nvCxnSpPr>
          <p:cNvPr id="31" name="Shape 137"/>
          <p:cNvCxnSpPr/>
          <p:nvPr/>
        </p:nvCxnSpPr>
        <p:spPr>
          <a:xfrm flipV="1">
            <a:off x="8510250" y="5803900"/>
            <a:ext cx="633750" cy="196632"/>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73990548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p:nvPr/>
        </p:nvSpPr>
        <p:spPr>
          <a:xfrm>
            <a:off x="839750" y="1924400"/>
            <a:ext cx="2236200" cy="2235899"/>
          </a:xfrm>
          <a:prstGeom prst="ellipse">
            <a:avLst/>
          </a:prstGeom>
          <a:noFill/>
          <a:ln w="9525" cap="flat" cmpd="sng">
            <a:solidFill>
              <a:srgbClr val="CFD8DC"/>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3" name="Shape 243"/>
          <p:cNvSpPr txBox="1">
            <a:spLocks noGrp="1"/>
          </p:cNvSpPr>
          <p:nvPr>
            <p:ph type="title"/>
          </p:nvPr>
        </p:nvSpPr>
        <p:spPr>
          <a:xfrm>
            <a:off x="786150" y="410826"/>
            <a:ext cx="7571700" cy="936899"/>
          </a:xfrm>
          <a:prstGeom prst="rect">
            <a:avLst/>
          </a:prstGeom>
        </p:spPr>
        <p:txBody>
          <a:bodyPr lIns="91425" tIns="91425" rIns="91425" bIns="91425" anchor="b" anchorCtr="0">
            <a:noAutofit/>
          </a:bodyPr>
          <a:lstStyle/>
          <a:p>
            <a:pPr lvl="0" rtl="0">
              <a:spcBef>
                <a:spcPts val="0"/>
              </a:spcBef>
              <a:buNone/>
            </a:pPr>
            <a:r>
              <a:rPr lang="en-US" dirty="0" smtClean="0"/>
              <a:t>Computer Hardware</a:t>
            </a:r>
            <a:endParaRPr lang="en" dirty="0"/>
          </a:p>
        </p:txBody>
      </p:sp>
      <p:sp>
        <p:nvSpPr>
          <p:cNvPr id="244" name="Shape 244"/>
          <p:cNvSpPr/>
          <p:nvPr/>
        </p:nvSpPr>
        <p:spPr>
          <a:xfrm>
            <a:off x="1036199" y="2120850"/>
            <a:ext cx="1842900" cy="1842900"/>
          </a:xfrm>
          <a:prstGeom prst="ellipse">
            <a:avLst/>
          </a:prstGeom>
          <a:noFill/>
          <a:ln w="9525" cap="flat" cmpd="sng">
            <a:solidFill>
              <a:srgbClr val="CFD8DC"/>
            </a:solidFill>
            <a:prstDash val="solid"/>
            <a:round/>
            <a:headEnd type="none" w="med" len="med"/>
            <a:tailEnd type="none" w="med" len="med"/>
          </a:ln>
        </p:spPr>
        <p:txBody>
          <a:bodyPr lIns="91425" tIns="91425" rIns="91425" bIns="91425" anchor="ctr" anchorCtr="0">
            <a:noAutofit/>
          </a:bodyPr>
          <a:lstStyle/>
          <a:p>
            <a:pPr lvl="0" algn="ctr">
              <a:spcBef>
                <a:spcPts val="0"/>
              </a:spcBef>
              <a:buNone/>
            </a:pPr>
            <a:endParaRPr lang="en" sz="1800" b="1" dirty="0">
              <a:solidFill>
                <a:srgbClr val="263238"/>
              </a:solidFill>
              <a:latin typeface="Source Sans Pro"/>
              <a:ea typeface="Source Sans Pro"/>
              <a:cs typeface="Source Sans Pro"/>
              <a:sym typeface="Source Sans Pro"/>
            </a:endParaRPr>
          </a:p>
        </p:txBody>
      </p:sp>
      <p:sp>
        <p:nvSpPr>
          <p:cNvPr id="245" name="Shape 245"/>
          <p:cNvSpPr/>
          <p:nvPr/>
        </p:nvSpPr>
        <p:spPr>
          <a:xfrm>
            <a:off x="3506750" y="3219800"/>
            <a:ext cx="2399699" cy="2399399"/>
          </a:xfrm>
          <a:prstGeom prst="ellipse">
            <a:avLst/>
          </a:prstGeom>
          <a:noFill/>
          <a:ln w="9525" cap="flat" cmpd="sng">
            <a:solidFill>
              <a:srgbClr val="CFD8DC"/>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6" name="Shape 246"/>
          <p:cNvSpPr/>
          <p:nvPr/>
        </p:nvSpPr>
        <p:spPr>
          <a:xfrm>
            <a:off x="3717575" y="3430625"/>
            <a:ext cx="1977900" cy="1977900"/>
          </a:xfrm>
          <a:prstGeom prst="ellipse">
            <a:avLst/>
          </a:prstGeom>
          <a:noFill/>
          <a:ln w="28575" cap="flat" cmpd="sng">
            <a:solidFill>
              <a:srgbClr val="CFD8DC"/>
            </a:solidFill>
            <a:prstDash val="solid"/>
            <a:round/>
            <a:headEnd type="none" w="med" len="med"/>
            <a:tailEnd type="none" w="med" len="med"/>
          </a:ln>
        </p:spPr>
        <p:txBody>
          <a:bodyPr lIns="91425" tIns="91425" rIns="91425" bIns="91425" anchor="ctr" anchorCtr="0">
            <a:noAutofit/>
          </a:bodyPr>
          <a:lstStyle/>
          <a:p>
            <a:pPr lvl="0" algn="ctr">
              <a:spcBef>
                <a:spcPts val="0"/>
              </a:spcBef>
              <a:buNone/>
            </a:pPr>
            <a:endParaRPr lang="en" sz="1800" b="1" dirty="0">
              <a:solidFill>
                <a:srgbClr val="263238"/>
              </a:solidFill>
              <a:latin typeface="Source Sans Pro"/>
              <a:ea typeface="Source Sans Pro"/>
              <a:cs typeface="Source Sans Pro"/>
              <a:sym typeface="Source Sans Pro"/>
            </a:endParaRPr>
          </a:p>
        </p:txBody>
      </p:sp>
      <p:sp>
        <p:nvSpPr>
          <p:cNvPr id="247" name="Shape 247"/>
          <p:cNvSpPr/>
          <p:nvPr/>
        </p:nvSpPr>
        <p:spPr>
          <a:xfrm>
            <a:off x="6000368" y="1086200"/>
            <a:ext cx="2649299" cy="2649000"/>
          </a:xfrm>
          <a:prstGeom prst="ellipse">
            <a:avLst/>
          </a:prstGeom>
          <a:noFill/>
          <a:ln w="9525" cap="flat" cmpd="sng">
            <a:solidFill>
              <a:srgbClr val="CFD8DC"/>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8" name="Shape 248"/>
          <p:cNvSpPr/>
          <p:nvPr/>
        </p:nvSpPr>
        <p:spPr>
          <a:xfrm>
            <a:off x="6233170" y="1318851"/>
            <a:ext cx="2183700" cy="2183700"/>
          </a:xfrm>
          <a:prstGeom prst="ellipse">
            <a:avLst/>
          </a:prstGeom>
          <a:noFill/>
          <a:ln w="76200" cap="flat" cmpd="sng">
            <a:solidFill>
              <a:srgbClr val="CFD8DC"/>
            </a:solidFill>
            <a:prstDash val="solid"/>
            <a:round/>
            <a:headEnd type="none" w="med" len="med"/>
            <a:tailEnd type="none" w="med" len="med"/>
          </a:ln>
        </p:spPr>
        <p:txBody>
          <a:bodyPr lIns="91425" tIns="91425" rIns="91425" bIns="91425" anchor="ctr" anchorCtr="0">
            <a:noAutofit/>
          </a:bodyPr>
          <a:lstStyle/>
          <a:p>
            <a:pPr lvl="0" algn="ctr">
              <a:spcBef>
                <a:spcPts val="0"/>
              </a:spcBef>
              <a:buNone/>
            </a:pPr>
            <a:endParaRPr lang="en" sz="1800" b="1" dirty="0">
              <a:solidFill>
                <a:srgbClr val="263238"/>
              </a:solidFill>
              <a:latin typeface="Source Sans Pro"/>
              <a:ea typeface="Source Sans Pro"/>
              <a:cs typeface="Source Sans Pro"/>
              <a:sym typeface="Source Sans Pro"/>
            </a:endParaRPr>
          </a:p>
        </p:txBody>
      </p:sp>
      <p:cxnSp>
        <p:nvCxnSpPr>
          <p:cNvPr id="249" name="Shape 249"/>
          <p:cNvCxnSpPr/>
          <p:nvPr/>
        </p:nvCxnSpPr>
        <p:spPr>
          <a:xfrm>
            <a:off x="2804800" y="3437100"/>
            <a:ext cx="980999" cy="600000"/>
          </a:xfrm>
          <a:prstGeom prst="straightConnector1">
            <a:avLst/>
          </a:prstGeom>
          <a:noFill/>
          <a:ln w="9525" cap="flat" cmpd="sng">
            <a:solidFill>
              <a:srgbClr val="CFD8DC"/>
            </a:solidFill>
            <a:prstDash val="solid"/>
            <a:round/>
            <a:headEnd type="none" w="lg" len="lg"/>
            <a:tailEnd type="none" w="lg" len="lg"/>
          </a:ln>
        </p:spPr>
      </p:cxnSp>
      <p:cxnSp>
        <p:nvCxnSpPr>
          <p:cNvPr id="250" name="Shape 250"/>
          <p:cNvCxnSpPr/>
          <p:nvPr/>
        </p:nvCxnSpPr>
        <p:spPr>
          <a:xfrm rot="10800000" flipH="1">
            <a:off x="5520450" y="2991325"/>
            <a:ext cx="859199" cy="859199"/>
          </a:xfrm>
          <a:prstGeom prst="straightConnector1">
            <a:avLst/>
          </a:prstGeom>
          <a:noFill/>
          <a:ln w="28575" cap="flat" cmpd="sng">
            <a:solidFill>
              <a:srgbClr val="CFD8DC"/>
            </a:solidFill>
            <a:prstDash val="solid"/>
            <a:round/>
            <a:headEnd type="none" w="lg" len="lg"/>
            <a:tailEnd type="none" w="lg" len="lg"/>
          </a:ln>
        </p:spPr>
      </p:cxnSp>
      <p:pic>
        <p:nvPicPr>
          <p:cNvPr id="14" name="Picture 13"/>
          <p:cNvPicPr>
            <a:picLocks noChangeAspect="1"/>
          </p:cNvPicPr>
          <p:nvPr/>
        </p:nvPicPr>
        <p:blipFill>
          <a:blip r:embed="rId3" cstate="print"/>
          <a:stretch>
            <a:fillRect/>
          </a:stretch>
        </p:blipFill>
        <p:spPr>
          <a:xfrm>
            <a:off x="6191840" y="3898474"/>
            <a:ext cx="914400" cy="914400"/>
          </a:xfrm>
          <a:prstGeom prst="rect">
            <a:avLst/>
          </a:prstGeom>
        </p:spPr>
      </p:pic>
      <p:pic>
        <p:nvPicPr>
          <p:cNvPr id="15" name="Picture 14"/>
          <p:cNvPicPr>
            <a:picLocks noChangeAspect="1"/>
          </p:cNvPicPr>
          <p:nvPr/>
        </p:nvPicPr>
        <p:blipFill>
          <a:blip r:embed="rId4" cstate="print"/>
          <a:stretch>
            <a:fillRect/>
          </a:stretch>
        </p:blipFill>
        <p:spPr>
          <a:xfrm>
            <a:off x="4465146" y="2356324"/>
            <a:ext cx="635000" cy="635000"/>
          </a:xfrm>
          <a:prstGeom prst="rect">
            <a:avLst/>
          </a:prstGeom>
        </p:spPr>
      </p:pic>
      <p:pic>
        <p:nvPicPr>
          <p:cNvPr id="16" name="Picture 15"/>
          <p:cNvPicPr>
            <a:picLocks noChangeAspect="1"/>
          </p:cNvPicPr>
          <p:nvPr/>
        </p:nvPicPr>
        <p:blipFill>
          <a:blip r:embed="rId5" cstate="print"/>
          <a:stretch>
            <a:fillRect/>
          </a:stretch>
        </p:blipFill>
        <p:spPr>
          <a:xfrm>
            <a:off x="3647333" y="3502551"/>
            <a:ext cx="1873115" cy="1873115"/>
          </a:xfrm>
          <a:prstGeom prst="rect">
            <a:avLst/>
          </a:prstGeom>
        </p:spPr>
      </p:pic>
      <p:pic>
        <p:nvPicPr>
          <p:cNvPr id="17" name="Picture 16"/>
          <p:cNvPicPr>
            <a:picLocks noChangeAspect="1"/>
          </p:cNvPicPr>
          <p:nvPr/>
        </p:nvPicPr>
        <p:blipFill>
          <a:blip r:embed="rId6" cstate="print"/>
          <a:stretch>
            <a:fillRect/>
          </a:stretch>
        </p:blipFill>
        <p:spPr>
          <a:xfrm>
            <a:off x="5778500" y="212439"/>
            <a:ext cx="736600" cy="736600"/>
          </a:xfrm>
          <a:prstGeom prst="rect">
            <a:avLst/>
          </a:prstGeom>
        </p:spPr>
      </p:pic>
      <p:pic>
        <p:nvPicPr>
          <p:cNvPr id="18" name="Picture 17"/>
          <p:cNvPicPr>
            <a:picLocks noChangeAspect="1"/>
          </p:cNvPicPr>
          <p:nvPr/>
        </p:nvPicPr>
        <p:blipFill>
          <a:blip r:embed="rId7" cstate="print"/>
          <a:stretch>
            <a:fillRect/>
          </a:stretch>
        </p:blipFill>
        <p:spPr>
          <a:xfrm>
            <a:off x="7985446" y="3735200"/>
            <a:ext cx="862848" cy="862848"/>
          </a:xfrm>
          <a:prstGeom prst="rect">
            <a:avLst/>
          </a:prstGeom>
        </p:spPr>
      </p:pic>
      <p:pic>
        <p:nvPicPr>
          <p:cNvPr id="19" name="Picture 18"/>
          <p:cNvPicPr>
            <a:picLocks noChangeAspect="1"/>
          </p:cNvPicPr>
          <p:nvPr/>
        </p:nvPicPr>
        <p:blipFill>
          <a:blip r:embed="rId8" cstate="print"/>
          <a:stretch>
            <a:fillRect/>
          </a:stretch>
        </p:blipFill>
        <p:spPr>
          <a:xfrm>
            <a:off x="8084444" y="401439"/>
            <a:ext cx="678061" cy="678061"/>
          </a:xfrm>
          <a:prstGeom prst="rect">
            <a:avLst/>
          </a:prstGeom>
        </p:spPr>
      </p:pic>
      <p:pic>
        <p:nvPicPr>
          <p:cNvPr id="20" name="Picture 19"/>
          <p:cNvPicPr>
            <a:picLocks noChangeAspect="1"/>
          </p:cNvPicPr>
          <p:nvPr/>
        </p:nvPicPr>
        <p:blipFill>
          <a:blip r:embed="rId9" cstate="print"/>
          <a:stretch>
            <a:fillRect/>
          </a:stretch>
        </p:blipFill>
        <p:spPr>
          <a:xfrm>
            <a:off x="6553200" y="1544815"/>
            <a:ext cx="1689100" cy="1689100"/>
          </a:xfrm>
          <a:prstGeom prst="rect">
            <a:avLst/>
          </a:prstGeom>
        </p:spPr>
      </p:pic>
      <p:pic>
        <p:nvPicPr>
          <p:cNvPr id="21" name="Picture 20"/>
          <p:cNvPicPr>
            <a:picLocks noChangeAspect="1"/>
          </p:cNvPicPr>
          <p:nvPr/>
        </p:nvPicPr>
        <p:blipFill>
          <a:blip r:embed="rId10" cstate="print"/>
          <a:stretch>
            <a:fillRect/>
          </a:stretch>
        </p:blipFill>
        <p:spPr>
          <a:xfrm>
            <a:off x="786150" y="5306322"/>
            <a:ext cx="914400" cy="914400"/>
          </a:xfrm>
          <a:prstGeom prst="rect">
            <a:avLst/>
          </a:prstGeom>
        </p:spPr>
      </p:pic>
      <p:pic>
        <p:nvPicPr>
          <p:cNvPr id="22" name="Picture 21"/>
          <p:cNvPicPr>
            <a:picLocks noChangeAspect="1"/>
          </p:cNvPicPr>
          <p:nvPr/>
        </p:nvPicPr>
        <p:blipFill>
          <a:blip r:embed="rId11" cstate="print"/>
          <a:stretch>
            <a:fillRect/>
          </a:stretch>
        </p:blipFill>
        <p:spPr>
          <a:xfrm>
            <a:off x="529225" y="4559948"/>
            <a:ext cx="746374" cy="746374"/>
          </a:xfrm>
          <a:prstGeom prst="rect">
            <a:avLst/>
          </a:prstGeom>
        </p:spPr>
      </p:pic>
      <p:pic>
        <p:nvPicPr>
          <p:cNvPr id="23" name="Picture 22"/>
          <p:cNvPicPr>
            <a:picLocks noChangeAspect="1"/>
          </p:cNvPicPr>
          <p:nvPr/>
        </p:nvPicPr>
        <p:blipFill>
          <a:blip r:embed="rId12" cstate="print"/>
          <a:stretch>
            <a:fillRect/>
          </a:stretch>
        </p:blipFill>
        <p:spPr>
          <a:xfrm>
            <a:off x="1275599" y="4613829"/>
            <a:ext cx="731520" cy="731520"/>
          </a:xfrm>
          <a:prstGeom prst="rect">
            <a:avLst/>
          </a:prstGeom>
        </p:spPr>
      </p:pic>
      <p:pic>
        <p:nvPicPr>
          <p:cNvPr id="25" name="Picture 24"/>
          <p:cNvPicPr>
            <a:picLocks noChangeAspect="1"/>
          </p:cNvPicPr>
          <p:nvPr/>
        </p:nvPicPr>
        <p:blipFill>
          <a:blip r:embed="rId13" cstate="print"/>
          <a:stretch>
            <a:fillRect/>
          </a:stretch>
        </p:blipFill>
        <p:spPr>
          <a:xfrm>
            <a:off x="1275599" y="2464748"/>
            <a:ext cx="1316400" cy="1316400"/>
          </a:xfrm>
          <a:prstGeom prst="rect">
            <a:avLst/>
          </a:prstGeom>
        </p:spPr>
      </p:pic>
      <p:pic>
        <p:nvPicPr>
          <p:cNvPr id="26" name="Picture 25"/>
          <p:cNvPicPr>
            <a:picLocks noChangeAspect="1"/>
          </p:cNvPicPr>
          <p:nvPr/>
        </p:nvPicPr>
        <p:blipFill rotWithShape="1">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t="24000" b="11111"/>
          <a:stretch/>
        </p:blipFill>
        <p:spPr>
          <a:xfrm>
            <a:off x="3717575" y="757306"/>
            <a:ext cx="1275979" cy="787509"/>
          </a:xfrm>
          <a:prstGeom prst="rect">
            <a:avLst/>
          </a:prstGeom>
        </p:spPr>
      </p:pic>
      <p:sp>
        <p:nvSpPr>
          <p:cNvPr id="29" name="Shape 244"/>
          <p:cNvSpPr/>
          <p:nvPr/>
        </p:nvSpPr>
        <p:spPr>
          <a:xfrm>
            <a:off x="4254948" y="2124144"/>
            <a:ext cx="990599" cy="963700"/>
          </a:xfrm>
          <a:prstGeom prst="ellipse">
            <a:avLst/>
          </a:prstGeom>
          <a:noFill/>
          <a:ln w="9525" cap="flat" cmpd="sng">
            <a:solidFill>
              <a:srgbClr val="CFD8DC"/>
            </a:solidFill>
            <a:prstDash val="solid"/>
            <a:round/>
            <a:headEnd type="none" w="med" len="med"/>
            <a:tailEnd type="none" w="med" len="med"/>
          </a:ln>
        </p:spPr>
        <p:txBody>
          <a:bodyPr lIns="91425" tIns="91425" rIns="91425" bIns="91425" anchor="ctr" anchorCtr="0">
            <a:noAutofit/>
          </a:bodyPr>
          <a:lstStyle/>
          <a:p>
            <a:pPr lvl="0" algn="ctr">
              <a:spcBef>
                <a:spcPts val="0"/>
              </a:spcBef>
              <a:buNone/>
            </a:pPr>
            <a:endParaRPr lang="en" sz="1800" b="1" dirty="0">
              <a:solidFill>
                <a:srgbClr val="263238"/>
              </a:solidFill>
              <a:latin typeface="Source Sans Pro"/>
              <a:ea typeface="Source Sans Pro"/>
              <a:cs typeface="Source Sans Pro"/>
              <a:sym typeface="Source Sans Pro"/>
            </a:endParaRPr>
          </a:p>
        </p:txBody>
      </p:sp>
      <p:sp>
        <p:nvSpPr>
          <p:cNvPr id="31" name="Shape 244"/>
          <p:cNvSpPr/>
          <p:nvPr/>
        </p:nvSpPr>
        <p:spPr>
          <a:xfrm>
            <a:off x="7857695" y="3596248"/>
            <a:ext cx="990599" cy="963700"/>
          </a:xfrm>
          <a:prstGeom prst="ellipse">
            <a:avLst/>
          </a:prstGeom>
          <a:noFill/>
          <a:ln w="9525" cap="flat" cmpd="sng">
            <a:solidFill>
              <a:srgbClr val="CFD8DC"/>
            </a:solidFill>
            <a:prstDash val="solid"/>
            <a:round/>
            <a:headEnd type="none" w="med" len="med"/>
            <a:tailEnd type="none" w="med" len="med"/>
          </a:ln>
        </p:spPr>
        <p:txBody>
          <a:bodyPr lIns="91425" tIns="91425" rIns="91425" bIns="91425" anchor="ctr" anchorCtr="0">
            <a:noAutofit/>
          </a:bodyPr>
          <a:lstStyle/>
          <a:p>
            <a:pPr lvl="0" algn="ctr">
              <a:spcBef>
                <a:spcPts val="0"/>
              </a:spcBef>
              <a:buNone/>
            </a:pPr>
            <a:endParaRPr lang="en" sz="1800" b="1" dirty="0">
              <a:solidFill>
                <a:srgbClr val="263238"/>
              </a:solidFill>
              <a:latin typeface="Source Sans Pro"/>
              <a:ea typeface="Source Sans Pro"/>
              <a:cs typeface="Source Sans Pro"/>
              <a:sym typeface="Source Sans Pro"/>
            </a:endParaRPr>
          </a:p>
        </p:txBody>
      </p:sp>
      <p:sp>
        <p:nvSpPr>
          <p:cNvPr id="33" name="Shape 244"/>
          <p:cNvSpPr/>
          <p:nvPr/>
        </p:nvSpPr>
        <p:spPr>
          <a:xfrm>
            <a:off x="7944745" y="237839"/>
            <a:ext cx="990599" cy="963700"/>
          </a:xfrm>
          <a:prstGeom prst="ellipse">
            <a:avLst/>
          </a:prstGeom>
          <a:noFill/>
          <a:ln w="9525" cap="flat" cmpd="sng">
            <a:solidFill>
              <a:srgbClr val="CFD8DC"/>
            </a:solidFill>
            <a:prstDash val="solid"/>
            <a:round/>
            <a:headEnd type="none" w="med" len="med"/>
            <a:tailEnd type="none" w="med" len="med"/>
          </a:ln>
        </p:spPr>
        <p:txBody>
          <a:bodyPr lIns="91425" tIns="91425" rIns="91425" bIns="91425" anchor="ctr" anchorCtr="0">
            <a:noAutofit/>
          </a:bodyPr>
          <a:lstStyle/>
          <a:p>
            <a:pPr lvl="0" algn="ctr">
              <a:spcBef>
                <a:spcPts val="0"/>
              </a:spcBef>
              <a:buNone/>
            </a:pPr>
            <a:endParaRPr lang="en" sz="1800" b="1" dirty="0">
              <a:solidFill>
                <a:srgbClr val="263238"/>
              </a:solidFill>
              <a:latin typeface="Source Sans Pro"/>
              <a:ea typeface="Source Sans Pro"/>
              <a:cs typeface="Source Sans Pro"/>
              <a:sym typeface="Source Sans Pro"/>
            </a:endParaRPr>
          </a:p>
        </p:txBody>
      </p:sp>
      <p:sp>
        <p:nvSpPr>
          <p:cNvPr id="35" name="Shape 244"/>
          <p:cNvSpPr/>
          <p:nvPr/>
        </p:nvSpPr>
        <p:spPr>
          <a:xfrm>
            <a:off x="5631937" y="98887"/>
            <a:ext cx="990599" cy="963700"/>
          </a:xfrm>
          <a:prstGeom prst="ellipse">
            <a:avLst/>
          </a:prstGeom>
          <a:noFill/>
          <a:ln w="9525" cap="flat" cmpd="sng">
            <a:solidFill>
              <a:srgbClr val="CFD8DC"/>
            </a:solidFill>
            <a:prstDash val="solid"/>
            <a:round/>
            <a:headEnd type="none" w="med" len="med"/>
            <a:tailEnd type="none" w="med" len="med"/>
          </a:ln>
        </p:spPr>
        <p:txBody>
          <a:bodyPr lIns="91425" tIns="91425" rIns="91425" bIns="91425" anchor="ctr" anchorCtr="0">
            <a:noAutofit/>
          </a:bodyPr>
          <a:lstStyle/>
          <a:p>
            <a:pPr lvl="0" algn="ctr">
              <a:spcBef>
                <a:spcPts val="0"/>
              </a:spcBef>
              <a:buNone/>
            </a:pPr>
            <a:endParaRPr lang="en" sz="1800" b="1" dirty="0">
              <a:solidFill>
                <a:srgbClr val="263238"/>
              </a:solidFill>
              <a:latin typeface="Source Sans Pro"/>
              <a:ea typeface="Source Sans Pro"/>
              <a:cs typeface="Source Sans Pro"/>
              <a:sym typeface="Source Sans Pro"/>
            </a:endParaRPr>
          </a:p>
        </p:txBody>
      </p:sp>
      <p:sp>
        <p:nvSpPr>
          <p:cNvPr id="37" name="Shape 244"/>
          <p:cNvSpPr/>
          <p:nvPr/>
        </p:nvSpPr>
        <p:spPr>
          <a:xfrm>
            <a:off x="3934065" y="647228"/>
            <a:ext cx="990599" cy="963700"/>
          </a:xfrm>
          <a:prstGeom prst="ellipse">
            <a:avLst/>
          </a:prstGeom>
          <a:noFill/>
          <a:ln w="9525" cap="flat" cmpd="sng">
            <a:solidFill>
              <a:srgbClr val="CFD8DC"/>
            </a:solidFill>
            <a:prstDash val="solid"/>
            <a:round/>
            <a:headEnd type="none" w="med" len="med"/>
            <a:tailEnd type="none" w="med" len="med"/>
          </a:ln>
        </p:spPr>
        <p:txBody>
          <a:bodyPr lIns="91425" tIns="91425" rIns="91425" bIns="91425" anchor="ctr" anchorCtr="0">
            <a:noAutofit/>
          </a:bodyPr>
          <a:lstStyle/>
          <a:p>
            <a:pPr lvl="0" algn="ctr">
              <a:spcBef>
                <a:spcPts val="0"/>
              </a:spcBef>
              <a:buNone/>
            </a:pPr>
            <a:endParaRPr lang="en" sz="1800" b="1" dirty="0">
              <a:solidFill>
                <a:srgbClr val="263238"/>
              </a:solidFill>
              <a:latin typeface="Source Sans Pro"/>
              <a:ea typeface="Source Sans Pro"/>
              <a:cs typeface="Source Sans Pro"/>
              <a:sym typeface="Source Sans Pro"/>
            </a:endParaRPr>
          </a:p>
        </p:txBody>
      </p:sp>
      <p:sp>
        <p:nvSpPr>
          <p:cNvPr id="39" name="Shape 244"/>
          <p:cNvSpPr/>
          <p:nvPr/>
        </p:nvSpPr>
        <p:spPr>
          <a:xfrm>
            <a:off x="6191840" y="3874624"/>
            <a:ext cx="990599" cy="963700"/>
          </a:xfrm>
          <a:prstGeom prst="ellipse">
            <a:avLst/>
          </a:prstGeom>
          <a:noFill/>
          <a:ln w="9525" cap="flat" cmpd="sng">
            <a:solidFill>
              <a:srgbClr val="CFD8DC"/>
            </a:solidFill>
            <a:prstDash val="solid"/>
            <a:round/>
            <a:headEnd type="none" w="med" len="med"/>
            <a:tailEnd type="none" w="med" len="med"/>
          </a:ln>
        </p:spPr>
        <p:txBody>
          <a:bodyPr lIns="91425" tIns="91425" rIns="91425" bIns="91425" anchor="ctr" anchorCtr="0">
            <a:noAutofit/>
          </a:bodyPr>
          <a:lstStyle/>
          <a:p>
            <a:pPr lvl="0" algn="ctr">
              <a:spcBef>
                <a:spcPts val="0"/>
              </a:spcBef>
              <a:buNone/>
            </a:pPr>
            <a:endParaRPr lang="en" sz="1800" b="1" dirty="0">
              <a:solidFill>
                <a:srgbClr val="263238"/>
              </a:solidFill>
              <a:latin typeface="Source Sans Pro"/>
              <a:ea typeface="Source Sans Pro"/>
              <a:cs typeface="Source Sans Pro"/>
              <a:sym typeface="Source Sans Pro"/>
            </a:endParaRPr>
          </a:p>
        </p:txBody>
      </p:sp>
      <p:pic>
        <p:nvPicPr>
          <p:cNvPr id="3" name="Picture 2"/>
          <p:cNvPicPr>
            <a:picLocks noChangeAspect="1"/>
          </p:cNvPicPr>
          <p:nvPr/>
        </p:nvPicPr>
        <p:blipFill>
          <a:blip r:embed="rId15"/>
          <a:stretch>
            <a:fillRect/>
          </a:stretch>
        </p:blipFill>
        <p:spPr>
          <a:xfrm>
            <a:off x="7297695" y="5048823"/>
            <a:ext cx="799144" cy="799144"/>
          </a:xfrm>
          <a:prstGeom prst="ellipse">
            <a:avLst/>
          </a:prstGeom>
        </p:spPr>
      </p:pic>
      <p:sp>
        <p:nvSpPr>
          <p:cNvPr id="42" name="Shape 244"/>
          <p:cNvSpPr/>
          <p:nvPr/>
        </p:nvSpPr>
        <p:spPr>
          <a:xfrm>
            <a:off x="7106240" y="4941141"/>
            <a:ext cx="990599" cy="963700"/>
          </a:xfrm>
          <a:prstGeom prst="ellipse">
            <a:avLst/>
          </a:prstGeom>
          <a:noFill/>
          <a:ln w="9525" cap="flat" cmpd="sng">
            <a:solidFill>
              <a:srgbClr val="CFD8DC"/>
            </a:solidFill>
            <a:prstDash val="solid"/>
            <a:round/>
            <a:headEnd type="none" w="med" len="med"/>
            <a:tailEnd type="none" w="med" len="med"/>
          </a:ln>
        </p:spPr>
        <p:txBody>
          <a:bodyPr lIns="91425" tIns="91425" rIns="91425" bIns="91425" anchor="ctr" anchorCtr="0">
            <a:noAutofit/>
          </a:bodyPr>
          <a:lstStyle/>
          <a:p>
            <a:pPr lvl="0" algn="ctr">
              <a:spcBef>
                <a:spcPts val="0"/>
              </a:spcBef>
              <a:buNone/>
            </a:pPr>
            <a:endParaRPr lang="en" sz="1800" b="1" dirty="0">
              <a:solidFill>
                <a:srgbClr val="263238"/>
              </a:solidFill>
              <a:latin typeface="Source Sans Pro"/>
              <a:ea typeface="Source Sans Pro"/>
              <a:cs typeface="Source Sans Pro"/>
              <a:sym typeface="Source Sans Pro"/>
            </a:endParaRPr>
          </a:p>
        </p:txBody>
      </p:sp>
      <p:cxnSp>
        <p:nvCxnSpPr>
          <p:cNvPr id="43" name="Shape 249"/>
          <p:cNvCxnSpPr>
            <a:stCxn id="37" idx="6"/>
          </p:cNvCxnSpPr>
          <p:nvPr/>
        </p:nvCxnSpPr>
        <p:spPr>
          <a:xfrm>
            <a:off x="4924664" y="1129078"/>
            <a:ext cx="1196736" cy="731472"/>
          </a:xfrm>
          <a:prstGeom prst="straightConnector1">
            <a:avLst/>
          </a:prstGeom>
          <a:noFill/>
          <a:ln w="9525" cap="flat" cmpd="sng">
            <a:solidFill>
              <a:srgbClr val="CFD8DC"/>
            </a:solidFill>
            <a:prstDash val="solid"/>
            <a:round/>
            <a:headEnd type="none" w="lg" len="lg"/>
            <a:tailEnd type="none" w="lg" len="lg"/>
          </a:ln>
        </p:spPr>
      </p:cxnSp>
      <p:cxnSp>
        <p:nvCxnSpPr>
          <p:cNvPr id="49" name="Shape 249"/>
          <p:cNvCxnSpPr>
            <a:stCxn id="29" idx="6"/>
          </p:cNvCxnSpPr>
          <p:nvPr/>
        </p:nvCxnSpPr>
        <p:spPr>
          <a:xfrm>
            <a:off x="5245547" y="2605994"/>
            <a:ext cx="754821" cy="0"/>
          </a:xfrm>
          <a:prstGeom prst="straightConnector1">
            <a:avLst/>
          </a:prstGeom>
          <a:noFill/>
          <a:ln w="9525" cap="flat" cmpd="sng">
            <a:solidFill>
              <a:srgbClr val="CFD8DC"/>
            </a:solidFill>
            <a:prstDash val="solid"/>
            <a:round/>
            <a:headEnd type="none" w="lg" len="lg"/>
            <a:tailEnd type="none" w="lg" len="lg"/>
          </a:ln>
        </p:spPr>
      </p:cxnSp>
      <p:cxnSp>
        <p:nvCxnSpPr>
          <p:cNvPr id="52" name="Shape 249"/>
          <p:cNvCxnSpPr>
            <a:stCxn id="35" idx="4"/>
            <a:endCxn id="247" idx="1"/>
          </p:cNvCxnSpPr>
          <p:nvPr/>
        </p:nvCxnSpPr>
        <p:spPr>
          <a:xfrm>
            <a:off x="6127237" y="1062587"/>
            <a:ext cx="261112" cy="411550"/>
          </a:xfrm>
          <a:prstGeom prst="straightConnector1">
            <a:avLst/>
          </a:prstGeom>
          <a:noFill/>
          <a:ln w="9525" cap="flat" cmpd="sng">
            <a:solidFill>
              <a:srgbClr val="CFD8DC"/>
            </a:solidFill>
            <a:prstDash val="solid"/>
            <a:round/>
            <a:headEnd type="none" w="lg" len="lg"/>
            <a:tailEnd type="none" w="lg" len="lg"/>
          </a:ln>
        </p:spPr>
      </p:cxnSp>
      <p:cxnSp>
        <p:nvCxnSpPr>
          <p:cNvPr id="55" name="Shape 249"/>
          <p:cNvCxnSpPr>
            <a:stCxn id="33" idx="3"/>
          </p:cNvCxnSpPr>
          <p:nvPr/>
        </p:nvCxnSpPr>
        <p:spPr>
          <a:xfrm flipH="1">
            <a:off x="7985446" y="1060408"/>
            <a:ext cx="104369" cy="203242"/>
          </a:xfrm>
          <a:prstGeom prst="straightConnector1">
            <a:avLst/>
          </a:prstGeom>
          <a:noFill/>
          <a:ln w="9525" cap="flat" cmpd="sng">
            <a:solidFill>
              <a:srgbClr val="CFD8DC"/>
            </a:solidFill>
            <a:prstDash val="solid"/>
            <a:round/>
            <a:headEnd type="none" w="lg" len="lg"/>
            <a:tailEnd type="none" w="lg" len="lg"/>
          </a:ln>
        </p:spPr>
      </p:cxnSp>
      <p:cxnSp>
        <p:nvCxnSpPr>
          <p:cNvPr id="58" name="Shape 249"/>
          <p:cNvCxnSpPr/>
          <p:nvPr/>
        </p:nvCxnSpPr>
        <p:spPr>
          <a:xfrm flipV="1">
            <a:off x="6864350" y="3657600"/>
            <a:ext cx="63500" cy="240874"/>
          </a:xfrm>
          <a:prstGeom prst="straightConnector1">
            <a:avLst/>
          </a:prstGeom>
          <a:noFill/>
          <a:ln w="9525" cap="flat" cmpd="sng">
            <a:solidFill>
              <a:srgbClr val="CFD8DC"/>
            </a:solidFill>
            <a:prstDash val="solid"/>
            <a:round/>
            <a:headEnd type="none" w="lg" len="lg"/>
            <a:tailEnd type="none" w="lg" len="lg"/>
          </a:ln>
        </p:spPr>
      </p:cxnSp>
      <p:cxnSp>
        <p:nvCxnSpPr>
          <p:cNvPr id="63" name="Shape 249"/>
          <p:cNvCxnSpPr>
            <a:endCxn id="42" idx="0"/>
          </p:cNvCxnSpPr>
          <p:nvPr/>
        </p:nvCxnSpPr>
        <p:spPr>
          <a:xfrm>
            <a:off x="7448550" y="3735200"/>
            <a:ext cx="152990" cy="1205941"/>
          </a:xfrm>
          <a:prstGeom prst="straightConnector1">
            <a:avLst/>
          </a:prstGeom>
          <a:noFill/>
          <a:ln w="9525" cap="flat" cmpd="sng">
            <a:solidFill>
              <a:srgbClr val="CFD8DC"/>
            </a:solidFill>
            <a:prstDash val="solid"/>
            <a:round/>
            <a:headEnd type="none" w="lg" len="lg"/>
            <a:tailEnd type="none" w="lg" len="lg"/>
          </a:ln>
        </p:spPr>
      </p:cxnSp>
      <p:cxnSp>
        <p:nvCxnSpPr>
          <p:cNvPr id="66" name="Shape 249"/>
          <p:cNvCxnSpPr/>
          <p:nvPr/>
        </p:nvCxnSpPr>
        <p:spPr>
          <a:xfrm>
            <a:off x="7944745" y="3549650"/>
            <a:ext cx="139699" cy="107950"/>
          </a:xfrm>
          <a:prstGeom prst="straightConnector1">
            <a:avLst/>
          </a:prstGeom>
          <a:noFill/>
          <a:ln w="9525" cap="flat" cmpd="sng">
            <a:solidFill>
              <a:srgbClr val="CFD8DC"/>
            </a:solidFill>
            <a:prstDash val="solid"/>
            <a:round/>
            <a:headEnd type="none" w="lg" len="lg"/>
            <a:tailEnd type="none" w="lg" len="lg"/>
          </a:ln>
        </p:spPr>
      </p:cxnSp>
      <p:cxnSp>
        <p:nvCxnSpPr>
          <p:cNvPr id="73" name="Shape 249"/>
          <p:cNvCxnSpPr>
            <a:stCxn id="247" idx="6"/>
          </p:cNvCxnSpPr>
          <p:nvPr/>
        </p:nvCxnSpPr>
        <p:spPr>
          <a:xfrm>
            <a:off x="8649667" y="2410700"/>
            <a:ext cx="494333" cy="0"/>
          </a:xfrm>
          <a:prstGeom prst="straightConnector1">
            <a:avLst/>
          </a:prstGeom>
          <a:noFill/>
          <a:ln w="9525" cap="flat" cmpd="sng">
            <a:solidFill>
              <a:srgbClr val="CFD8DC"/>
            </a:solidFill>
            <a:prstDash val="solid"/>
            <a:round/>
            <a:headEnd type="none" w="lg" len="lg"/>
            <a:tailEnd type="none" w="lg" len="lg"/>
          </a:ln>
        </p:spPr>
      </p:cxnSp>
      <p:sp>
        <p:nvSpPr>
          <p:cNvPr id="40" name="Shape 242"/>
          <p:cNvSpPr/>
          <p:nvPr/>
        </p:nvSpPr>
        <p:spPr>
          <a:xfrm>
            <a:off x="102799" y="4108377"/>
            <a:ext cx="2236200" cy="2235899"/>
          </a:xfrm>
          <a:prstGeom prst="ellipse">
            <a:avLst/>
          </a:prstGeom>
          <a:noFill/>
          <a:ln w="9525" cap="flat" cmpd="sng">
            <a:solidFill>
              <a:srgbClr val="CFD8DC"/>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1" name="Shape 244"/>
          <p:cNvSpPr/>
          <p:nvPr/>
        </p:nvSpPr>
        <p:spPr>
          <a:xfrm>
            <a:off x="299248" y="4304827"/>
            <a:ext cx="1842900" cy="1842900"/>
          </a:xfrm>
          <a:prstGeom prst="ellipse">
            <a:avLst/>
          </a:prstGeom>
          <a:noFill/>
          <a:ln w="9525" cap="flat" cmpd="sng">
            <a:solidFill>
              <a:srgbClr val="CFD8DC"/>
            </a:solidFill>
            <a:prstDash val="solid"/>
            <a:round/>
            <a:headEnd type="none" w="med" len="med"/>
            <a:tailEnd type="none" w="med" len="med"/>
          </a:ln>
        </p:spPr>
        <p:txBody>
          <a:bodyPr lIns="91425" tIns="91425" rIns="91425" bIns="91425" anchor="ctr" anchorCtr="0">
            <a:noAutofit/>
          </a:bodyPr>
          <a:lstStyle/>
          <a:p>
            <a:pPr lvl="0" algn="ctr">
              <a:spcBef>
                <a:spcPts val="0"/>
              </a:spcBef>
              <a:buNone/>
            </a:pPr>
            <a:endParaRPr lang="en" sz="1800" b="1" dirty="0">
              <a:solidFill>
                <a:srgbClr val="263238"/>
              </a:solidFill>
              <a:latin typeface="Source Sans Pro"/>
              <a:ea typeface="Source Sans Pro"/>
              <a:cs typeface="Source Sans Pro"/>
              <a:sym typeface="Source Sans Pro"/>
            </a:endParaRPr>
          </a:p>
        </p:txBody>
      </p:sp>
      <p:cxnSp>
        <p:nvCxnSpPr>
          <p:cNvPr id="45" name="Shape 249"/>
          <p:cNvCxnSpPr/>
          <p:nvPr/>
        </p:nvCxnSpPr>
        <p:spPr>
          <a:xfrm flipH="1">
            <a:off x="1447800" y="3898474"/>
            <a:ext cx="196851" cy="406353"/>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77477338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p:nvPr/>
        </p:nvSpPr>
        <p:spPr>
          <a:xfrm>
            <a:off x="839750" y="1924400"/>
            <a:ext cx="2236200" cy="2235899"/>
          </a:xfrm>
          <a:prstGeom prst="ellipse">
            <a:avLst/>
          </a:prstGeom>
          <a:noFill/>
          <a:ln w="9525" cap="flat" cmpd="sng">
            <a:solidFill>
              <a:srgbClr val="CFD8DC"/>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3" name="Shape 243"/>
          <p:cNvSpPr txBox="1">
            <a:spLocks noGrp="1"/>
          </p:cNvSpPr>
          <p:nvPr>
            <p:ph type="title"/>
          </p:nvPr>
        </p:nvSpPr>
        <p:spPr>
          <a:xfrm>
            <a:off x="786150" y="410826"/>
            <a:ext cx="7571700" cy="936899"/>
          </a:xfrm>
          <a:prstGeom prst="rect">
            <a:avLst/>
          </a:prstGeom>
        </p:spPr>
        <p:txBody>
          <a:bodyPr lIns="91425" tIns="91425" rIns="91425" bIns="91425" anchor="b" anchorCtr="0">
            <a:noAutofit/>
          </a:bodyPr>
          <a:lstStyle/>
          <a:p>
            <a:pPr lvl="0" rtl="0">
              <a:spcBef>
                <a:spcPts val="0"/>
              </a:spcBef>
              <a:buNone/>
            </a:pPr>
            <a:r>
              <a:rPr lang="en-US" dirty="0" smtClean="0"/>
              <a:t>Computer Software</a:t>
            </a:r>
            <a:endParaRPr lang="en" dirty="0"/>
          </a:p>
        </p:txBody>
      </p:sp>
      <p:sp>
        <p:nvSpPr>
          <p:cNvPr id="244" name="Shape 244"/>
          <p:cNvSpPr/>
          <p:nvPr/>
        </p:nvSpPr>
        <p:spPr>
          <a:xfrm>
            <a:off x="1036199" y="2120850"/>
            <a:ext cx="1842900" cy="1842900"/>
          </a:xfrm>
          <a:prstGeom prst="ellipse">
            <a:avLst/>
          </a:prstGeom>
          <a:noFill/>
          <a:ln w="9525" cap="flat" cmpd="sng">
            <a:solidFill>
              <a:srgbClr val="CFD8DC"/>
            </a:solidFill>
            <a:prstDash val="solid"/>
            <a:round/>
            <a:headEnd type="none" w="med" len="med"/>
            <a:tailEnd type="none" w="med" len="med"/>
          </a:ln>
        </p:spPr>
        <p:txBody>
          <a:bodyPr lIns="91425" tIns="91425" rIns="91425" bIns="91425" anchor="ctr" anchorCtr="0">
            <a:noAutofit/>
          </a:bodyPr>
          <a:lstStyle/>
          <a:p>
            <a:pPr lvl="0" algn="ctr">
              <a:spcBef>
                <a:spcPts val="0"/>
              </a:spcBef>
              <a:buNone/>
            </a:pPr>
            <a:endParaRPr lang="en" sz="1800" b="1" dirty="0">
              <a:solidFill>
                <a:srgbClr val="263238"/>
              </a:solidFill>
              <a:latin typeface="Source Sans Pro"/>
              <a:ea typeface="Source Sans Pro"/>
              <a:cs typeface="Source Sans Pro"/>
              <a:sym typeface="Source Sans Pro"/>
            </a:endParaRPr>
          </a:p>
        </p:txBody>
      </p:sp>
      <p:sp>
        <p:nvSpPr>
          <p:cNvPr id="245" name="Shape 245"/>
          <p:cNvSpPr/>
          <p:nvPr/>
        </p:nvSpPr>
        <p:spPr>
          <a:xfrm>
            <a:off x="3506750" y="3219800"/>
            <a:ext cx="2399699" cy="2399399"/>
          </a:xfrm>
          <a:prstGeom prst="ellipse">
            <a:avLst/>
          </a:prstGeom>
          <a:noFill/>
          <a:ln w="9525" cap="flat" cmpd="sng">
            <a:solidFill>
              <a:srgbClr val="CFD8DC"/>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6" name="Shape 246"/>
          <p:cNvSpPr/>
          <p:nvPr/>
        </p:nvSpPr>
        <p:spPr>
          <a:xfrm>
            <a:off x="3717575" y="3430625"/>
            <a:ext cx="1977900" cy="1977900"/>
          </a:xfrm>
          <a:prstGeom prst="ellipse">
            <a:avLst/>
          </a:prstGeom>
          <a:noFill/>
          <a:ln w="28575" cap="flat" cmpd="sng">
            <a:solidFill>
              <a:srgbClr val="CFD8DC"/>
            </a:solidFill>
            <a:prstDash val="solid"/>
            <a:round/>
            <a:headEnd type="none" w="med" len="med"/>
            <a:tailEnd type="none" w="med" len="med"/>
          </a:ln>
        </p:spPr>
        <p:txBody>
          <a:bodyPr lIns="91425" tIns="91425" rIns="91425" bIns="91425" anchor="ctr" anchorCtr="0">
            <a:noAutofit/>
          </a:bodyPr>
          <a:lstStyle/>
          <a:p>
            <a:pPr lvl="0" algn="ctr">
              <a:spcBef>
                <a:spcPts val="0"/>
              </a:spcBef>
              <a:buNone/>
            </a:pPr>
            <a:endParaRPr lang="en" sz="1800" b="1" dirty="0">
              <a:solidFill>
                <a:srgbClr val="263238"/>
              </a:solidFill>
              <a:latin typeface="Source Sans Pro"/>
              <a:ea typeface="Source Sans Pro"/>
              <a:cs typeface="Source Sans Pro"/>
              <a:sym typeface="Source Sans Pro"/>
            </a:endParaRPr>
          </a:p>
        </p:txBody>
      </p:sp>
      <p:sp>
        <p:nvSpPr>
          <p:cNvPr id="247" name="Shape 247"/>
          <p:cNvSpPr/>
          <p:nvPr/>
        </p:nvSpPr>
        <p:spPr>
          <a:xfrm>
            <a:off x="6000368" y="1086200"/>
            <a:ext cx="2649299" cy="2649000"/>
          </a:xfrm>
          <a:prstGeom prst="ellipse">
            <a:avLst/>
          </a:prstGeom>
          <a:noFill/>
          <a:ln w="9525" cap="flat" cmpd="sng">
            <a:solidFill>
              <a:srgbClr val="CFD8DC"/>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8" name="Shape 248"/>
          <p:cNvSpPr/>
          <p:nvPr/>
        </p:nvSpPr>
        <p:spPr>
          <a:xfrm>
            <a:off x="6233170" y="1318851"/>
            <a:ext cx="2183700" cy="2183700"/>
          </a:xfrm>
          <a:prstGeom prst="ellipse">
            <a:avLst/>
          </a:prstGeom>
          <a:noFill/>
          <a:ln w="76200" cap="flat" cmpd="sng">
            <a:solidFill>
              <a:srgbClr val="CFD8DC"/>
            </a:solidFill>
            <a:prstDash val="solid"/>
            <a:round/>
            <a:headEnd type="none" w="med" len="med"/>
            <a:tailEnd type="none" w="med" len="med"/>
          </a:ln>
        </p:spPr>
        <p:txBody>
          <a:bodyPr lIns="91425" tIns="91425" rIns="91425" bIns="91425" anchor="ctr" anchorCtr="0">
            <a:noAutofit/>
          </a:bodyPr>
          <a:lstStyle/>
          <a:p>
            <a:pPr lvl="0" algn="ctr">
              <a:spcBef>
                <a:spcPts val="0"/>
              </a:spcBef>
              <a:buNone/>
            </a:pPr>
            <a:endParaRPr lang="en" sz="1800" b="1" dirty="0">
              <a:solidFill>
                <a:srgbClr val="263238"/>
              </a:solidFill>
              <a:latin typeface="Source Sans Pro"/>
              <a:ea typeface="Source Sans Pro"/>
              <a:cs typeface="Source Sans Pro"/>
              <a:sym typeface="Source Sans Pro"/>
            </a:endParaRPr>
          </a:p>
        </p:txBody>
      </p:sp>
      <p:cxnSp>
        <p:nvCxnSpPr>
          <p:cNvPr id="249" name="Shape 249"/>
          <p:cNvCxnSpPr/>
          <p:nvPr/>
        </p:nvCxnSpPr>
        <p:spPr>
          <a:xfrm>
            <a:off x="2804800" y="3437100"/>
            <a:ext cx="980999" cy="600000"/>
          </a:xfrm>
          <a:prstGeom prst="straightConnector1">
            <a:avLst/>
          </a:prstGeom>
          <a:noFill/>
          <a:ln w="9525" cap="flat" cmpd="sng">
            <a:solidFill>
              <a:srgbClr val="CFD8DC"/>
            </a:solidFill>
            <a:prstDash val="solid"/>
            <a:round/>
            <a:headEnd type="none" w="lg" len="lg"/>
            <a:tailEnd type="none" w="lg" len="lg"/>
          </a:ln>
        </p:spPr>
      </p:cxnSp>
      <p:cxnSp>
        <p:nvCxnSpPr>
          <p:cNvPr id="250" name="Shape 250"/>
          <p:cNvCxnSpPr/>
          <p:nvPr/>
        </p:nvCxnSpPr>
        <p:spPr>
          <a:xfrm rot="10800000" flipH="1">
            <a:off x="5520450" y="2991325"/>
            <a:ext cx="859199" cy="859199"/>
          </a:xfrm>
          <a:prstGeom prst="straightConnector1">
            <a:avLst/>
          </a:prstGeom>
          <a:noFill/>
          <a:ln w="28575" cap="flat" cmpd="sng">
            <a:solidFill>
              <a:srgbClr val="CFD8DC"/>
            </a:solidFill>
            <a:prstDash val="solid"/>
            <a:round/>
            <a:headEnd type="none" w="lg" len="lg"/>
            <a:tailEnd type="none" w="lg" len="lg"/>
          </a:ln>
        </p:spPr>
      </p:cxnSp>
      <p:sp>
        <p:nvSpPr>
          <p:cNvPr id="29" name="Shape 244"/>
          <p:cNvSpPr/>
          <p:nvPr/>
        </p:nvSpPr>
        <p:spPr>
          <a:xfrm>
            <a:off x="4216848" y="2009844"/>
            <a:ext cx="990599" cy="963700"/>
          </a:xfrm>
          <a:prstGeom prst="ellipse">
            <a:avLst/>
          </a:prstGeom>
          <a:noFill/>
          <a:ln w="9525" cap="flat" cmpd="sng">
            <a:solidFill>
              <a:srgbClr val="CFD8DC"/>
            </a:solidFill>
            <a:prstDash val="solid"/>
            <a:round/>
            <a:headEnd type="none" w="med" len="med"/>
            <a:tailEnd type="none" w="med" len="med"/>
          </a:ln>
        </p:spPr>
        <p:txBody>
          <a:bodyPr lIns="91425" tIns="91425" rIns="91425" bIns="91425" anchor="ctr" anchorCtr="0">
            <a:noAutofit/>
          </a:bodyPr>
          <a:lstStyle/>
          <a:p>
            <a:pPr lvl="0" algn="ctr">
              <a:spcBef>
                <a:spcPts val="0"/>
              </a:spcBef>
              <a:buNone/>
            </a:pPr>
            <a:endParaRPr lang="en" sz="1800" b="1" dirty="0">
              <a:solidFill>
                <a:srgbClr val="263238"/>
              </a:solidFill>
              <a:latin typeface="Source Sans Pro"/>
              <a:ea typeface="Source Sans Pro"/>
              <a:cs typeface="Source Sans Pro"/>
              <a:sym typeface="Source Sans Pro"/>
            </a:endParaRPr>
          </a:p>
        </p:txBody>
      </p:sp>
      <p:sp>
        <p:nvSpPr>
          <p:cNvPr id="31" name="Shape 244"/>
          <p:cNvSpPr/>
          <p:nvPr/>
        </p:nvSpPr>
        <p:spPr>
          <a:xfrm>
            <a:off x="8048195" y="3647048"/>
            <a:ext cx="990599" cy="963700"/>
          </a:xfrm>
          <a:prstGeom prst="ellipse">
            <a:avLst/>
          </a:prstGeom>
          <a:noFill/>
          <a:ln w="9525" cap="flat" cmpd="sng">
            <a:solidFill>
              <a:srgbClr val="CFD8DC"/>
            </a:solidFill>
            <a:prstDash val="solid"/>
            <a:round/>
            <a:headEnd type="none" w="med" len="med"/>
            <a:tailEnd type="none" w="med" len="med"/>
          </a:ln>
        </p:spPr>
        <p:txBody>
          <a:bodyPr lIns="91425" tIns="91425" rIns="91425" bIns="91425" anchor="ctr" anchorCtr="0">
            <a:noAutofit/>
          </a:bodyPr>
          <a:lstStyle/>
          <a:p>
            <a:pPr lvl="0" algn="ctr">
              <a:spcBef>
                <a:spcPts val="0"/>
              </a:spcBef>
              <a:buNone/>
            </a:pPr>
            <a:endParaRPr lang="en" sz="1800" b="1" dirty="0">
              <a:solidFill>
                <a:srgbClr val="263238"/>
              </a:solidFill>
              <a:latin typeface="Source Sans Pro"/>
              <a:ea typeface="Source Sans Pro"/>
              <a:cs typeface="Source Sans Pro"/>
              <a:sym typeface="Source Sans Pro"/>
            </a:endParaRPr>
          </a:p>
        </p:txBody>
      </p:sp>
      <p:sp>
        <p:nvSpPr>
          <p:cNvPr id="33" name="Shape 244"/>
          <p:cNvSpPr/>
          <p:nvPr/>
        </p:nvSpPr>
        <p:spPr>
          <a:xfrm>
            <a:off x="7944745" y="237839"/>
            <a:ext cx="990599" cy="963700"/>
          </a:xfrm>
          <a:prstGeom prst="ellipse">
            <a:avLst/>
          </a:prstGeom>
          <a:noFill/>
          <a:ln w="9525" cap="flat" cmpd="sng">
            <a:solidFill>
              <a:srgbClr val="CFD8DC"/>
            </a:solidFill>
            <a:prstDash val="solid"/>
            <a:round/>
            <a:headEnd type="none" w="med" len="med"/>
            <a:tailEnd type="none" w="med" len="med"/>
          </a:ln>
        </p:spPr>
        <p:txBody>
          <a:bodyPr lIns="91425" tIns="91425" rIns="91425" bIns="91425" anchor="ctr" anchorCtr="0">
            <a:noAutofit/>
          </a:bodyPr>
          <a:lstStyle/>
          <a:p>
            <a:pPr lvl="0" algn="ctr">
              <a:spcBef>
                <a:spcPts val="0"/>
              </a:spcBef>
              <a:buNone/>
            </a:pPr>
            <a:endParaRPr lang="en" sz="1800" b="1" dirty="0">
              <a:solidFill>
                <a:srgbClr val="263238"/>
              </a:solidFill>
              <a:latin typeface="Source Sans Pro"/>
              <a:ea typeface="Source Sans Pro"/>
              <a:cs typeface="Source Sans Pro"/>
              <a:sym typeface="Source Sans Pro"/>
            </a:endParaRPr>
          </a:p>
        </p:txBody>
      </p:sp>
      <p:sp>
        <p:nvSpPr>
          <p:cNvPr id="35" name="Shape 244"/>
          <p:cNvSpPr/>
          <p:nvPr/>
        </p:nvSpPr>
        <p:spPr>
          <a:xfrm>
            <a:off x="5631937" y="98887"/>
            <a:ext cx="990599" cy="963700"/>
          </a:xfrm>
          <a:prstGeom prst="ellipse">
            <a:avLst/>
          </a:prstGeom>
          <a:noFill/>
          <a:ln w="9525" cap="flat" cmpd="sng">
            <a:solidFill>
              <a:srgbClr val="CFD8DC"/>
            </a:solidFill>
            <a:prstDash val="solid"/>
            <a:round/>
            <a:headEnd type="none" w="med" len="med"/>
            <a:tailEnd type="none" w="med" len="med"/>
          </a:ln>
        </p:spPr>
        <p:txBody>
          <a:bodyPr lIns="91425" tIns="91425" rIns="91425" bIns="91425" anchor="ctr" anchorCtr="0">
            <a:noAutofit/>
          </a:bodyPr>
          <a:lstStyle/>
          <a:p>
            <a:pPr lvl="0" algn="ctr">
              <a:spcBef>
                <a:spcPts val="0"/>
              </a:spcBef>
              <a:buNone/>
            </a:pPr>
            <a:endParaRPr lang="en" sz="1800" b="1" dirty="0">
              <a:solidFill>
                <a:srgbClr val="263238"/>
              </a:solidFill>
              <a:latin typeface="Source Sans Pro"/>
              <a:ea typeface="Source Sans Pro"/>
              <a:cs typeface="Source Sans Pro"/>
              <a:sym typeface="Source Sans Pro"/>
            </a:endParaRPr>
          </a:p>
        </p:txBody>
      </p:sp>
      <p:sp>
        <p:nvSpPr>
          <p:cNvPr id="37" name="Shape 244"/>
          <p:cNvSpPr/>
          <p:nvPr/>
        </p:nvSpPr>
        <p:spPr>
          <a:xfrm>
            <a:off x="3934065" y="647228"/>
            <a:ext cx="990599" cy="963700"/>
          </a:xfrm>
          <a:prstGeom prst="ellipse">
            <a:avLst/>
          </a:prstGeom>
          <a:noFill/>
          <a:ln w="9525" cap="flat" cmpd="sng">
            <a:solidFill>
              <a:srgbClr val="CFD8DC"/>
            </a:solidFill>
            <a:prstDash val="solid"/>
            <a:round/>
            <a:headEnd type="none" w="med" len="med"/>
            <a:tailEnd type="none" w="med" len="med"/>
          </a:ln>
        </p:spPr>
        <p:txBody>
          <a:bodyPr lIns="91425" tIns="91425" rIns="91425" bIns="91425" anchor="ctr" anchorCtr="0">
            <a:noAutofit/>
          </a:bodyPr>
          <a:lstStyle/>
          <a:p>
            <a:pPr lvl="0" algn="ctr">
              <a:spcBef>
                <a:spcPts val="0"/>
              </a:spcBef>
              <a:buNone/>
            </a:pPr>
            <a:endParaRPr lang="en" sz="1800" b="1" dirty="0">
              <a:solidFill>
                <a:srgbClr val="263238"/>
              </a:solidFill>
              <a:latin typeface="Source Sans Pro"/>
              <a:ea typeface="Source Sans Pro"/>
              <a:cs typeface="Source Sans Pro"/>
              <a:sym typeface="Source Sans Pro"/>
            </a:endParaRPr>
          </a:p>
        </p:txBody>
      </p:sp>
      <p:sp>
        <p:nvSpPr>
          <p:cNvPr id="39" name="Shape 244"/>
          <p:cNvSpPr/>
          <p:nvPr/>
        </p:nvSpPr>
        <p:spPr>
          <a:xfrm>
            <a:off x="6191840" y="3874624"/>
            <a:ext cx="990599" cy="963700"/>
          </a:xfrm>
          <a:prstGeom prst="ellipse">
            <a:avLst/>
          </a:prstGeom>
          <a:noFill/>
          <a:ln w="9525" cap="flat" cmpd="sng">
            <a:solidFill>
              <a:srgbClr val="CFD8DC"/>
            </a:solidFill>
            <a:prstDash val="solid"/>
            <a:round/>
            <a:headEnd type="none" w="med" len="med"/>
            <a:tailEnd type="none" w="med" len="med"/>
          </a:ln>
        </p:spPr>
        <p:txBody>
          <a:bodyPr lIns="91425" tIns="91425" rIns="91425" bIns="91425" anchor="ctr" anchorCtr="0">
            <a:noAutofit/>
          </a:bodyPr>
          <a:lstStyle/>
          <a:p>
            <a:pPr lvl="0" algn="ctr">
              <a:spcBef>
                <a:spcPts val="0"/>
              </a:spcBef>
              <a:buNone/>
            </a:pPr>
            <a:endParaRPr lang="en" sz="1800" b="1" dirty="0">
              <a:solidFill>
                <a:srgbClr val="263238"/>
              </a:solidFill>
              <a:latin typeface="Source Sans Pro"/>
              <a:ea typeface="Source Sans Pro"/>
              <a:cs typeface="Source Sans Pro"/>
              <a:sym typeface="Source Sans Pro"/>
            </a:endParaRPr>
          </a:p>
        </p:txBody>
      </p:sp>
      <p:sp>
        <p:nvSpPr>
          <p:cNvPr id="42" name="Shape 244"/>
          <p:cNvSpPr/>
          <p:nvPr/>
        </p:nvSpPr>
        <p:spPr>
          <a:xfrm>
            <a:off x="7385640" y="5068141"/>
            <a:ext cx="990599" cy="963700"/>
          </a:xfrm>
          <a:prstGeom prst="ellipse">
            <a:avLst/>
          </a:prstGeom>
          <a:noFill/>
          <a:ln w="9525" cap="flat" cmpd="sng">
            <a:solidFill>
              <a:srgbClr val="CFD8DC"/>
            </a:solidFill>
            <a:prstDash val="solid"/>
            <a:round/>
            <a:headEnd type="none" w="med" len="med"/>
            <a:tailEnd type="none" w="med" len="med"/>
          </a:ln>
        </p:spPr>
        <p:txBody>
          <a:bodyPr lIns="91425" tIns="91425" rIns="91425" bIns="91425" anchor="ctr" anchorCtr="0">
            <a:noAutofit/>
          </a:bodyPr>
          <a:lstStyle/>
          <a:p>
            <a:pPr lvl="0" algn="ctr">
              <a:spcBef>
                <a:spcPts val="0"/>
              </a:spcBef>
              <a:buNone/>
            </a:pPr>
            <a:endParaRPr lang="en" sz="1800" b="1" dirty="0">
              <a:solidFill>
                <a:srgbClr val="263238"/>
              </a:solidFill>
              <a:latin typeface="Source Sans Pro"/>
              <a:ea typeface="Source Sans Pro"/>
              <a:cs typeface="Source Sans Pro"/>
              <a:sym typeface="Source Sans Pro"/>
            </a:endParaRPr>
          </a:p>
        </p:txBody>
      </p:sp>
      <p:cxnSp>
        <p:nvCxnSpPr>
          <p:cNvPr id="43" name="Shape 249"/>
          <p:cNvCxnSpPr>
            <a:stCxn id="37" idx="6"/>
          </p:cNvCxnSpPr>
          <p:nvPr/>
        </p:nvCxnSpPr>
        <p:spPr>
          <a:xfrm>
            <a:off x="4924664" y="1129078"/>
            <a:ext cx="1196736" cy="731472"/>
          </a:xfrm>
          <a:prstGeom prst="straightConnector1">
            <a:avLst/>
          </a:prstGeom>
          <a:noFill/>
          <a:ln w="9525" cap="flat" cmpd="sng">
            <a:solidFill>
              <a:srgbClr val="CFD8DC"/>
            </a:solidFill>
            <a:prstDash val="solid"/>
            <a:round/>
            <a:headEnd type="none" w="lg" len="lg"/>
            <a:tailEnd type="none" w="lg" len="lg"/>
          </a:ln>
        </p:spPr>
      </p:cxnSp>
      <p:cxnSp>
        <p:nvCxnSpPr>
          <p:cNvPr id="49" name="Shape 249"/>
          <p:cNvCxnSpPr>
            <a:stCxn id="29" idx="6"/>
          </p:cNvCxnSpPr>
          <p:nvPr/>
        </p:nvCxnSpPr>
        <p:spPr>
          <a:xfrm>
            <a:off x="5207447" y="2491694"/>
            <a:ext cx="754821" cy="0"/>
          </a:xfrm>
          <a:prstGeom prst="straightConnector1">
            <a:avLst/>
          </a:prstGeom>
          <a:noFill/>
          <a:ln w="9525" cap="flat" cmpd="sng">
            <a:solidFill>
              <a:srgbClr val="CFD8DC"/>
            </a:solidFill>
            <a:prstDash val="solid"/>
            <a:round/>
            <a:headEnd type="none" w="lg" len="lg"/>
            <a:tailEnd type="none" w="lg" len="lg"/>
          </a:ln>
        </p:spPr>
      </p:cxnSp>
      <p:cxnSp>
        <p:nvCxnSpPr>
          <p:cNvPr id="52" name="Shape 249"/>
          <p:cNvCxnSpPr>
            <a:stCxn id="35" idx="4"/>
            <a:endCxn id="247" idx="1"/>
          </p:cNvCxnSpPr>
          <p:nvPr/>
        </p:nvCxnSpPr>
        <p:spPr>
          <a:xfrm>
            <a:off x="6127237" y="1062587"/>
            <a:ext cx="261112" cy="411550"/>
          </a:xfrm>
          <a:prstGeom prst="straightConnector1">
            <a:avLst/>
          </a:prstGeom>
          <a:noFill/>
          <a:ln w="9525" cap="flat" cmpd="sng">
            <a:solidFill>
              <a:srgbClr val="CFD8DC"/>
            </a:solidFill>
            <a:prstDash val="solid"/>
            <a:round/>
            <a:headEnd type="none" w="lg" len="lg"/>
            <a:tailEnd type="none" w="lg" len="lg"/>
          </a:ln>
        </p:spPr>
      </p:cxnSp>
      <p:cxnSp>
        <p:nvCxnSpPr>
          <p:cNvPr id="55" name="Shape 249"/>
          <p:cNvCxnSpPr>
            <a:stCxn id="33" idx="3"/>
          </p:cNvCxnSpPr>
          <p:nvPr/>
        </p:nvCxnSpPr>
        <p:spPr>
          <a:xfrm flipH="1">
            <a:off x="7985446" y="1060408"/>
            <a:ext cx="104369" cy="203242"/>
          </a:xfrm>
          <a:prstGeom prst="straightConnector1">
            <a:avLst/>
          </a:prstGeom>
          <a:noFill/>
          <a:ln w="9525" cap="flat" cmpd="sng">
            <a:solidFill>
              <a:srgbClr val="CFD8DC"/>
            </a:solidFill>
            <a:prstDash val="solid"/>
            <a:round/>
            <a:headEnd type="none" w="lg" len="lg"/>
            <a:tailEnd type="none" w="lg" len="lg"/>
          </a:ln>
        </p:spPr>
      </p:cxnSp>
      <p:cxnSp>
        <p:nvCxnSpPr>
          <p:cNvPr id="58" name="Shape 249"/>
          <p:cNvCxnSpPr/>
          <p:nvPr/>
        </p:nvCxnSpPr>
        <p:spPr>
          <a:xfrm flipV="1">
            <a:off x="6864350" y="3657600"/>
            <a:ext cx="63500" cy="240874"/>
          </a:xfrm>
          <a:prstGeom prst="straightConnector1">
            <a:avLst/>
          </a:prstGeom>
          <a:noFill/>
          <a:ln w="9525" cap="flat" cmpd="sng">
            <a:solidFill>
              <a:srgbClr val="CFD8DC"/>
            </a:solidFill>
            <a:prstDash val="solid"/>
            <a:round/>
            <a:headEnd type="none" w="lg" len="lg"/>
            <a:tailEnd type="none" w="lg" len="lg"/>
          </a:ln>
        </p:spPr>
      </p:cxnSp>
      <p:cxnSp>
        <p:nvCxnSpPr>
          <p:cNvPr id="63" name="Shape 249"/>
          <p:cNvCxnSpPr>
            <a:stCxn id="247" idx="4"/>
            <a:endCxn id="42" idx="0"/>
          </p:cNvCxnSpPr>
          <p:nvPr/>
        </p:nvCxnSpPr>
        <p:spPr>
          <a:xfrm>
            <a:off x="7325018" y="3735200"/>
            <a:ext cx="555922" cy="1332941"/>
          </a:xfrm>
          <a:prstGeom prst="straightConnector1">
            <a:avLst/>
          </a:prstGeom>
          <a:noFill/>
          <a:ln w="9525" cap="flat" cmpd="sng">
            <a:solidFill>
              <a:srgbClr val="CFD8DC"/>
            </a:solidFill>
            <a:prstDash val="solid"/>
            <a:round/>
            <a:headEnd type="none" w="lg" len="lg"/>
            <a:tailEnd type="none" w="lg" len="lg"/>
          </a:ln>
        </p:spPr>
      </p:cxnSp>
      <p:cxnSp>
        <p:nvCxnSpPr>
          <p:cNvPr id="66" name="Shape 249"/>
          <p:cNvCxnSpPr/>
          <p:nvPr/>
        </p:nvCxnSpPr>
        <p:spPr>
          <a:xfrm>
            <a:off x="8048195" y="3571925"/>
            <a:ext cx="226749" cy="136475"/>
          </a:xfrm>
          <a:prstGeom prst="straightConnector1">
            <a:avLst/>
          </a:prstGeom>
          <a:noFill/>
          <a:ln w="9525" cap="flat" cmpd="sng">
            <a:solidFill>
              <a:srgbClr val="CFD8DC"/>
            </a:solidFill>
            <a:prstDash val="solid"/>
            <a:round/>
            <a:headEnd type="none" w="lg" len="lg"/>
            <a:tailEnd type="none" w="lg" len="lg"/>
          </a:ln>
        </p:spPr>
      </p:cxnSp>
      <p:cxnSp>
        <p:nvCxnSpPr>
          <p:cNvPr id="73" name="Shape 249"/>
          <p:cNvCxnSpPr>
            <a:stCxn id="247" idx="6"/>
          </p:cNvCxnSpPr>
          <p:nvPr/>
        </p:nvCxnSpPr>
        <p:spPr>
          <a:xfrm>
            <a:off x="8649667" y="2410700"/>
            <a:ext cx="494333" cy="0"/>
          </a:xfrm>
          <a:prstGeom prst="straightConnector1">
            <a:avLst/>
          </a:prstGeom>
          <a:noFill/>
          <a:ln w="9525" cap="flat" cmpd="sng">
            <a:solidFill>
              <a:srgbClr val="CFD8DC"/>
            </a:solidFill>
            <a:prstDash val="solid"/>
            <a:round/>
            <a:headEnd type="none" w="lg" len="lg"/>
            <a:tailEnd type="none" w="lg" len="lg"/>
          </a:ln>
        </p:spPr>
      </p:cxnSp>
      <p:pic>
        <p:nvPicPr>
          <p:cNvPr id="2" name="Picture 1"/>
          <p:cNvPicPr>
            <a:picLocks noChangeAspect="1"/>
          </p:cNvPicPr>
          <p:nvPr/>
        </p:nvPicPr>
        <p:blipFill rotWithShape="1">
          <a:blip r:embed="rId3"/>
          <a:srcRect l="13012" t="9148" r="8577" b="9081"/>
          <a:stretch/>
        </p:blipFill>
        <p:spPr>
          <a:xfrm>
            <a:off x="6173385" y="1141321"/>
            <a:ext cx="2450881" cy="2430604"/>
          </a:xfrm>
          <a:prstGeom prst="ellipse">
            <a:avLst/>
          </a:prstGeom>
          <a:ln>
            <a:noFill/>
          </a:ln>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ackgroundRemoval t="2049" b="97951" l="1449" r="100000"/>
                    </a14:imgEffect>
                  </a14:imgLayer>
                </a14:imgProps>
              </a:ext>
            </a:extLst>
          </a:blip>
          <a:stretch>
            <a:fillRect/>
          </a:stretch>
        </p:blipFill>
        <p:spPr>
          <a:xfrm>
            <a:off x="3968101" y="3460461"/>
            <a:ext cx="1488848" cy="1754971"/>
          </a:xfrm>
          <a:prstGeom prst="rect">
            <a:avLst/>
          </a:prstGeom>
        </p:spPr>
      </p:pic>
      <p:pic>
        <p:nvPicPr>
          <p:cNvPr id="5" name="Picture 4"/>
          <p:cNvPicPr>
            <a:picLocks noChangeAspect="1"/>
          </p:cNvPicPr>
          <p:nvPr/>
        </p:nvPicPr>
        <p:blipFill>
          <a:blip r:embed="rId6">
            <a:extLst>
              <a:ext uri="{BEBA8EAE-BF5A-486C-A8C5-ECC9F3942E4B}">
                <a14:imgProps xmlns:a14="http://schemas.microsoft.com/office/drawing/2010/main">
                  <a14:imgLayer r:embed="rId7">
                    <a14:imgEffect>
                      <a14:backgroundRemoval t="0" b="100000" l="1144" r="100000">
                        <a14:foregroundMark x1="66476" y1="13965" x2="66476" y2="13965"/>
                        <a14:backgroundMark x1="58238" y1="11133" x2="58238" y2="11133"/>
                      </a14:backgroundRemoval>
                    </a14:imgEffect>
                  </a14:imgLayer>
                </a14:imgProps>
              </a:ext>
            </a:extLst>
          </a:blip>
          <a:stretch>
            <a:fillRect/>
          </a:stretch>
        </p:blipFill>
        <p:spPr>
          <a:xfrm>
            <a:off x="1208121" y="2209800"/>
            <a:ext cx="1365963" cy="1600397"/>
          </a:xfrm>
          <a:prstGeom prst="rect">
            <a:avLst/>
          </a:prstGeom>
        </p:spPr>
      </p:pic>
      <p:pic>
        <p:nvPicPr>
          <p:cNvPr id="45" name="Picture 44"/>
          <p:cNvPicPr>
            <a:picLocks noChangeAspect="1"/>
          </p:cNvPicPr>
          <p:nvPr/>
        </p:nvPicPr>
        <p:blipFill>
          <a:blip r:embed="rId8" cstate="print"/>
          <a:stretch>
            <a:fillRect/>
          </a:stretch>
        </p:blipFill>
        <p:spPr>
          <a:xfrm>
            <a:off x="7512944" y="5180797"/>
            <a:ext cx="723901" cy="723901"/>
          </a:xfrm>
          <a:prstGeom prst="rect">
            <a:avLst/>
          </a:prstGeom>
        </p:spPr>
      </p:pic>
      <p:pic>
        <p:nvPicPr>
          <p:cNvPr id="46" name="Picture 45"/>
          <p:cNvPicPr>
            <a:picLocks noChangeAspect="1"/>
          </p:cNvPicPr>
          <p:nvPr/>
        </p:nvPicPr>
        <p:blipFill>
          <a:blip r:embed="rId9" cstate="print"/>
          <a:stretch>
            <a:fillRect/>
          </a:stretch>
        </p:blipFill>
        <p:spPr>
          <a:xfrm>
            <a:off x="6318839" y="3987374"/>
            <a:ext cx="787401" cy="787401"/>
          </a:xfrm>
          <a:prstGeom prst="rect">
            <a:avLst/>
          </a:prstGeom>
        </p:spPr>
      </p:pic>
      <p:pic>
        <p:nvPicPr>
          <p:cNvPr id="50" name="Picture 49"/>
          <p:cNvPicPr>
            <a:picLocks noChangeAspect="1"/>
          </p:cNvPicPr>
          <p:nvPr/>
        </p:nvPicPr>
        <p:blipFill>
          <a:blip r:embed="rId10" cstate="print"/>
          <a:stretch>
            <a:fillRect/>
          </a:stretch>
        </p:blipFill>
        <p:spPr>
          <a:xfrm>
            <a:off x="5733575" y="159100"/>
            <a:ext cx="814240" cy="814240"/>
          </a:xfrm>
          <a:prstGeom prst="rect">
            <a:avLst/>
          </a:prstGeom>
        </p:spPr>
      </p:pic>
      <p:pic>
        <p:nvPicPr>
          <p:cNvPr id="51" name="Picture 50"/>
          <p:cNvPicPr>
            <a:picLocks noChangeAspect="1"/>
          </p:cNvPicPr>
          <p:nvPr/>
        </p:nvPicPr>
        <p:blipFill>
          <a:blip r:embed="rId11" cstate="print"/>
          <a:stretch>
            <a:fillRect/>
          </a:stretch>
        </p:blipFill>
        <p:spPr>
          <a:xfrm>
            <a:off x="7985446" y="290161"/>
            <a:ext cx="891935" cy="891935"/>
          </a:xfrm>
          <a:prstGeom prst="rect">
            <a:avLst/>
          </a:prstGeom>
        </p:spPr>
      </p:pic>
      <p:cxnSp>
        <p:nvCxnSpPr>
          <p:cNvPr id="56" name="Shape 249"/>
          <p:cNvCxnSpPr>
            <a:stCxn id="29" idx="4"/>
            <a:endCxn id="245" idx="0"/>
          </p:cNvCxnSpPr>
          <p:nvPr/>
        </p:nvCxnSpPr>
        <p:spPr>
          <a:xfrm flipH="1">
            <a:off x="4706600" y="2973544"/>
            <a:ext cx="5548" cy="246256"/>
          </a:xfrm>
          <a:prstGeom prst="straightConnector1">
            <a:avLst/>
          </a:prstGeom>
          <a:noFill/>
          <a:ln w="9525" cap="flat" cmpd="sng">
            <a:solidFill>
              <a:srgbClr val="CFD8DC"/>
            </a:solidFill>
            <a:prstDash val="solid"/>
            <a:round/>
            <a:headEnd type="none" w="lg" len="lg"/>
            <a:tailEnd type="none" w="lg" len="lg"/>
          </a:ln>
        </p:spPr>
      </p:cxnSp>
      <p:pic>
        <p:nvPicPr>
          <p:cNvPr id="11" name="Picture 10"/>
          <p:cNvPicPr>
            <a:picLocks noChangeAspect="1"/>
          </p:cNvPicPr>
          <p:nvPr/>
        </p:nvPicPr>
        <p:blipFill>
          <a:blip r:embed="rId12">
            <a:extLst>
              <a:ext uri="{BEBA8EAE-BF5A-486C-A8C5-ECC9F3942E4B}">
                <a14:imgProps xmlns:a14="http://schemas.microsoft.com/office/drawing/2010/main">
                  <a14:imgLayer r:embed="rId13">
                    <a14:imgEffect>
                      <a14:backgroundRemoval t="3111" b="100000" l="1778" r="100000"/>
                    </a14:imgEffect>
                  </a14:imgLayer>
                </a14:imgProps>
              </a:ext>
            </a:extLst>
          </a:blip>
          <a:stretch>
            <a:fillRect/>
          </a:stretch>
        </p:blipFill>
        <p:spPr>
          <a:xfrm>
            <a:off x="8093915" y="3663917"/>
            <a:ext cx="847965" cy="847965"/>
          </a:xfrm>
          <a:prstGeom prst="rect">
            <a:avLst/>
          </a:prstGeom>
        </p:spPr>
      </p:pic>
      <p:pic>
        <p:nvPicPr>
          <p:cNvPr id="12" name="Picture 11"/>
          <p:cNvPicPr>
            <a:picLocks noChangeAspect="1"/>
          </p:cNvPicPr>
          <p:nvPr/>
        </p:nvPicPr>
        <p:blipFill>
          <a:blip r:embed="rId14">
            <a:extLst>
              <a:ext uri="{BEBA8EAE-BF5A-486C-A8C5-ECC9F3942E4B}">
                <a14:imgProps xmlns:a14="http://schemas.microsoft.com/office/drawing/2010/main">
                  <a14:imgLayer r:embed="rId15">
                    <a14:imgEffect>
                      <a14:backgroundRemoval t="0" b="100000" l="0" r="100000"/>
                    </a14:imgEffect>
                  </a14:imgLayer>
                </a14:imgProps>
              </a:ext>
            </a:extLst>
          </a:blip>
          <a:stretch>
            <a:fillRect/>
          </a:stretch>
        </p:blipFill>
        <p:spPr>
          <a:xfrm>
            <a:off x="4308017" y="2093111"/>
            <a:ext cx="797165" cy="797165"/>
          </a:xfrm>
          <a:prstGeom prst="rect">
            <a:avLst/>
          </a:prstGeom>
        </p:spPr>
      </p:pic>
      <p:sp>
        <p:nvSpPr>
          <p:cNvPr id="59" name="Shape 244"/>
          <p:cNvSpPr/>
          <p:nvPr/>
        </p:nvSpPr>
        <p:spPr>
          <a:xfrm>
            <a:off x="166358" y="5108098"/>
            <a:ext cx="990599" cy="963700"/>
          </a:xfrm>
          <a:prstGeom prst="ellipse">
            <a:avLst/>
          </a:prstGeom>
          <a:noFill/>
          <a:ln w="9525" cap="flat" cmpd="sng">
            <a:solidFill>
              <a:srgbClr val="CFD8DC"/>
            </a:solidFill>
            <a:prstDash val="solid"/>
            <a:round/>
            <a:headEnd type="none" w="med" len="med"/>
            <a:tailEnd type="none" w="med" len="med"/>
          </a:ln>
        </p:spPr>
        <p:txBody>
          <a:bodyPr lIns="91425" tIns="91425" rIns="91425" bIns="91425" anchor="ctr" anchorCtr="0">
            <a:noAutofit/>
          </a:bodyPr>
          <a:lstStyle/>
          <a:p>
            <a:pPr lvl="0" algn="ctr">
              <a:spcBef>
                <a:spcPts val="0"/>
              </a:spcBef>
              <a:buNone/>
            </a:pPr>
            <a:endParaRPr lang="en" sz="1800" b="1" dirty="0">
              <a:solidFill>
                <a:srgbClr val="263238"/>
              </a:solidFill>
              <a:latin typeface="Source Sans Pro"/>
              <a:ea typeface="Source Sans Pro"/>
              <a:cs typeface="Source Sans Pro"/>
              <a:sym typeface="Source Sans Pro"/>
            </a:endParaRPr>
          </a:p>
        </p:txBody>
      </p:sp>
      <p:pic>
        <p:nvPicPr>
          <p:cNvPr id="24" name="Picture 23" descr="Screen Shot 2017-04-15 at 7.47.56 PM.png"/>
          <p:cNvPicPr>
            <a:picLocks noChangeAspect="1"/>
          </p:cNvPicPr>
          <p:nvPr/>
        </p:nvPicPr>
        <p:blipFill>
          <a:blip r:embed="rId16">
            <a:extLst>
              <a:ext uri="{BEBA8EAE-BF5A-486C-A8C5-ECC9F3942E4B}">
                <a14:imgProps xmlns:a14="http://schemas.microsoft.com/office/drawing/2010/main">
                  <a14:imgLayer r:embed="rId17">
                    <a14:imgEffect>
                      <a14:backgroundRemoval t="2128" b="98936" l="9474" r="94737">
                        <a14:foregroundMark x1="31579" y1="90426" x2="31579" y2="90426"/>
                        <a14:foregroundMark x1="31579" y1="90426" x2="31579" y2="90426"/>
                      </a14:backgroundRemoval>
                    </a14:imgEffect>
                  </a14:imgLayer>
                </a14:imgProps>
              </a:ext>
              <a:ext uri="{28A0092B-C50C-407E-A947-70E740481C1C}">
                <a14:useLocalDpi xmlns:a14="http://schemas.microsoft.com/office/drawing/2010/main" val="0"/>
              </a:ext>
            </a:extLst>
          </a:blip>
          <a:stretch>
            <a:fillRect/>
          </a:stretch>
        </p:blipFill>
        <p:spPr>
          <a:xfrm>
            <a:off x="243868" y="5205807"/>
            <a:ext cx="835579" cy="826783"/>
          </a:xfrm>
          <a:prstGeom prst="rect">
            <a:avLst/>
          </a:prstGeom>
        </p:spPr>
      </p:pic>
      <p:pic>
        <p:nvPicPr>
          <p:cNvPr id="27" name="Picture 26" descr="Screen Shot 2017-04-15 at 7.48.48 PM.png"/>
          <p:cNvPicPr>
            <a:picLocks noChangeAspect="1"/>
          </p:cNvPicPr>
          <p:nvPr/>
        </p:nvPicPr>
        <p:blipFill>
          <a:blip r:embed="rId18">
            <a:extLst>
              <a:ext uri="{BEBA8EAE-BF5A-486C-A8C5-ECC9F3942E4B}">
                <a14:imgProps xmlns:a14="http://schemas.microsoft.com/office/drawing/2010/main">
                  <a14:imgLayer r:embed="rId19">
                    <a14:imgEffect>
                      <a14:backgroundRemoval t="0" b="100000" l="0" r="100000">
                        <a14:foregroundMark x1="14130" y1="92473" x2="14130" y2="92473"/>
                        <a14:foregroundMark x1="14130" y1="92473" x2="14130" y2="92473"/>
                        <a14:foregroundMark x1="32609" y1="91398" x2="32609" y2="91398"/>
                        <a14:foregroundMark x1="32609" y1="91398" x2="32609" y2="91398"/>
                      </a14:backgroundRemoval>
                    </a14:imgEffect>
                  </a14:imgLayer>
                </a14:imgProps>
              </a:ext>
              <a:ext uri="{28A0092B-C50C-407E-A947-70E740481C1C}">
                <a14:useLocalDpi xmlns:a14="http://schemas.microsoft.com/office/drawing/2010/main" val="0"/>
              </a:ext>
            </a:extLst>
          </a:blip>
          <a:stretch>
            <a:fillRect/>
          </a:stretch>
        </p:blipFill>
        <p:spPr>
          <a:xfrm>
            <a:off x="171426" y="1521420"/>
            <a:ext cx="797294" cy="805960"/>
          </a:xfrm>
          <a:prstGeom prst="rect">
            <a:avLst/>
          </a:prstGeom>
        </p:spPr>
      </p:pic>
      <p:cxnSp>
        <p:nvCxnSpPr>
          <p:cNvPr id="65" name="Shape 249"/>
          <p:cNvCxnSpPr>
            <a:stCxn id="59" idx="0"/>
          </p:cNvCxnSpPr>
          <p:nvPr/>
        </p:nvCxnSpPr>
        <p:spPr>
          <a:xfrm flipV="1">
            <a:off x="661658" y="4037100"/>
            <a:ext cx="807851" cy="1070998"/>
          </a:xfrm>
          <a:prstGeom prst="straightConnector1">
            <a:avLst/>
          </a:prstGeom>
          <a:noFill/>
          <a:ln w="9525" cap="flat" cmpd="sng">
            <a:solidFill>
              <a:srgbClr val="CFD8DC"/>
            </a:solidFill>
            <a:prstDash val="solid"/>
            <a:round/>
            <a:headEnd type="none" w="lg" len="lg"/>
            <a:tailEnd type="none" w="lg" len="lg"/>
          </a:ln>
        </p:spPr>
      </p:cxnSp>
      <p:sp>
        <p:nvSpPr>
          <p:cNvPr id="68" name="Shape 244"/>
          <p:cNvSpPr/>
          <p:nvPr/>
        </p:nvSpPr>
        <p:spPr>
          <a:xfrm>
            <a:off x="1469509" y="4452222"/>
            <a:ext cx="990599" cy="963700"/>
          </a:xfrm>
          <a:prstGeom prst="ellipse">
            <a:avLst/>
          </a:prstGeom>
          <a:noFill/>
          <a:ln w="9525" cap="flat" cmpd="sng">
            <a:solidFill>
              <a:srgbClr val="CFD8DC"/>
            </a:solidFill>
            <a:prstDash val="solid"/>
            <a:round/>
            <a:headEnd type="none" w="med" len="med"/>
            <a:tailEnd type="none" w="med" len="med"/>
          </a:ln>
        </p:spPr>
        <p:txBody>
          <a:bodyPr lIns="91425" tIns="91425" rIns="91425" bIns="91425" anchor="ctr" anchorCtr="0">
            <a:noAutofit/>
          </a:bodyPr>
          <a:lstStyle/>
          <a:p>
            <a:pPr lvl="0" algn="ctr">
              <a:spcBef>
                <a:spcPts val="0"/>
              </a:spcBef>
              <a:buNone/>
            </a:pPr>
            <a:endParaRPr lang="en" sz="1800" b="1" dirty="0">
              <a:solidFill>
                <a:srgbClr val="263238"/>
              </a:solidFill>
              <a:latin typeface="Source Sans Pro"/>
              <a:ea typeface="Source Sans Pro"/>
              <a:cs typeface="Source Sans Pro"/>
              <a:sym typeface="Source Sans Pro"/>
            </a:endParaRPr>
          </a:p>
        </p:txBody>
      </p:sp>
      <p:cxnSp>
        <p:nvCxnSpPr>
          <p:cNvPr id="72" name="Shape 249"/>
          <p:cNvCxnSpPr>
            <a:stCxn id="68" idx="0"/>
            <a:endCxn id="242" idx="4"/>
          </p:cNvCxnSpPr>
          <p:nvPr/>
        </p:nvCxnSpPr>
        <p:spPr>
          <a:xfrm flipH="1" flipV="1">
            <a:off x="1957850" y="4160299"/>
            <a:ext cx="6959" cy="291923"/>
          </a:xfrm>
          <a:prstGeom prst="straightConnector1">
            <a:avLst/>
          </a:prstGeom>
          <a:noFill/>
          <a:ln w="9525" cap="flat" cmpd="sng">
            <a:solidFill>
              <a:srgbClr val="CFD8DC"/>
            </a:solidFill>
            <a:prstDash val="solid"/>
            <a:round/>
            <a:headEnd type="none" w="lg" len="lg"/>
            <a:tailEnd type="none" w="lg" len="lg"/>
          </a:ln>
        </p:spPr>
      </p:cxnSp>
      <p:sp>
        <p:nvSpPr>
          <p:cNvPr id="75" name="Shape 244"/>
          <p:cNvSpPr/>
          <p:nvPr/>
        </p:nvSpPr>
        <p:spPr>
          <a:xfrm>
            <a:off x="2556326" y="5116850"/>
            <a:ext cx="990599" cy="963700"/>
          </a:xfrm>
          <a:prstGeom prst="ellipse">
            <a:avLst/>
          </a:prstGeom>
          <a:noFill/>
          <a:ln w="9525" cap="flat" cmpd="sng">
            <a:solidFill>
              <a:srgbClr val="CFD8DC"/>
            </a:solidFill>
            <a:prstDash val="solid"/>
            <a:round/>
            <a:headEnd type="none" w="med" len="med"/>
            <a:tailEnd type="none" w="med" len="med"/>
          </a:ln>
        </p:spPr>
        <p:txBody>
          <a:bodyPr lIns="91425" tIns="91425" rIns="91425" bIns="91425" anchor="ctr" anchorCtr="0">
            <a:noAutofit/>
          </a:bodyPr>
          <a:lstStyle/>
          <a:p>
            <a:pPr lvl="0" algn="ctr">
              <a:spcBef>
                <a:spcPts val="0"/>
              </a:spcBef>
              <a:buNone/>
            </a:pPr>
            <a:endParaRPr lang="en" sz="1800" b="1" dirty="0">
              <a:solidFill>
                <a:srgbClr val="263238"/>
              </a:solidFill>
              <a:latin typeface="Source Sans Pro"/>
              <a:ea typeface="Source Sans Pro"/>
              <a:cs typeface="Source Sans Pro"/>
              <a:sym typeface="Source Sans Pro"/>
            </a:endParaRPr>
          </a:p>
        </p:txBody>
      </p:sp>
      <p:cxnSp>
        <p:nvCxnSpPr>
          <p:cNvPr id="76" name="Shape 249"/>
          <p:cNvCxnSpPr/>
          <p:nvPr/>
        </p:nvCxnSpPr>
        <p:spPr>
          <a:xfrm flipV="1">
            <a:off x="2712459" y="1474137"/>
            <a:ext cx="1255642" cy="740561"/>
          </a:xfrm>
          <a:prstGeom prst="straightConnector1">
            <a:avLst/>
          </a:prstGeom>
          <a:noFill/>
          <a:ln w="9525" cap="flat" cmpd="sng">
            <a:solidFill>
              <a:srgbClr val="CFD8DC"/>
            </a:solidFill>
            <a:prstDash val="solid"/>
            <a:round/>
            <a:headEnd type="none" w="lg" len="lg"/>
            <a:tailEnd type="none" w="lg" len="lg"/>
          </a:ln>
        </p:spPr>
      </p:cxnSp>
      <p:pic>
        <p:nvPicPr>
          <p:cNvPr id="228" name="Picture 227" descr="Screen Shot 2017-04-15 at 7.55.11 PM.png"/>
          <p:cNvPicPr>
            <a:picLocks noChangeAspect="1"/>
          </p:cNvPicPr>
          <p:nvPr/>
        </p:nvPicPr>
        <p:blipFill>
          <a:blip r:embed="rId20">
            <a:extLst>
              <a:ext uri="{BEBA8EAE-BF5A-486C-A8C5-ECC9F3942E4B}">
                <a14:imgProps xmlns:a14="http://schemas.microsoft.com/office/drawing/2010/main">
                  <a14:imgLayer r:embed="rId21">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606049" y="5143236"/>
            <a:ext cx="928175" cy="871731"/>
          </a:xfrm>
          <a:prstGeom prst="rect">
            <a:avLst/>
          </a:prstGeom>
        </p:spPr>
      </p:pic>
      <p:cxnSp>
        <p:nvCxnSpPr>
          <p:cNvPr id="80" name="Shape 249"/>
          <p:cNvCxnSpPr>
            <a:endCxn id="245" idx="3"/>
          </p:cNvCxnSpPr>
          <p:nvPr/>
        </p:nvCxnSpPr>
        <p:spPr>
          <a:xfrm flipV="1">
            <a:off x="3506750" y="5267815"/>
            <a:ext cx="351428" cy="148107"/>
          </a:xfrm>
          <a:prstGeom prst="straightConnector1">
            <a:avLst/>
          </a:prstGeom>
          <a:noFill/>
          <a:ln w="9525" cap="flat" cmpd="sng">
            <a:solidFill>
              <a:srgbClr val="CFD8DC"/>
            </a:solidFill>
            <a:prstDash val="solid"/>
            <a:round/>
            <a:headEnd type="none" w="lg" len="lg"/>
            <a:tailEnd type="none" w="lg" len="lg"/>
          </a:ln>
        </p:spPr>
      </p:cxnSp>
      <p:pic>
        <p:nvPicPr>
          <p:cNvPr id="233" name="Picture 232" descr="Screen Shot 2017-04-15 at 7.57.21 PM.png"/>
          <p:cNvPicPr>
            <a:picLocks noChangeAspect="1"/>
          </p:cNvPicPr>
          <p:nvPr/>
        </p:nvPicPr>
        <p:blipFill>
          <a:blip r:embed="rId22">
            <a:extLst>
              <a:ext uri="{BEBA8EAE-BF5A-486C-A8C5-ECC9F3942E4B}">
                <a14:imgProps xmlns:a14="http://schemas.microsoft.com/office/drawing/2010/main">
                  <a14:imgLayer r:embed="rId23">
                    <a14:imgEffect>
                      <a14:backgroundRemoval t="10000" b="90000" l="10000" r="90000">
                        <a14:foregroundMark x1="54375" y1="21014" x2="54375" y2="21014"/>
                        <a14:foregroundMark x1="54375" y1="21014" x2="54375" y2="21014"/>
                        <a14:foregroundMark x1="45625" y1="36957" x2="45625" y2="36957"/>
                        <a14:foregroundMark x1="45625" y1="36957" x2="45625" y2="36957"/>
                        <a14:foregroundMark x1="28125" y1="27536" x2="28125" y2="27536"/>
                        <a14:foregroundMark x1="22500" y1="49275" x2="22500" y2="49275"/>
                        <a14:foregroundMark x1="22500" y1="49275" x2="22500" y2="49275"/>
                        <a14:foregroundMark x1="28125" y1="61594" x2="28125" y2="61594"/>
                        <a14:foregroundMark x1="28125" y1="61594" x2="28125" y2="61594"/>
                        <a14:backgroundMark x1="68125" y1="26087" x2="68125" y2="26087"/>
                        <a14:backgroundMark x1="68125" y1="26087" x2="68125" y2="26087"/>
                      </a14:backgroundRemoval>
                    </a14:imgEffect>
                  </a14:imgLayer>
                </a14:imgProps>
              </a:ext>
              <a:ext uri="{28A0092B-C50C-407E-A947-70E740481C1C}">
                <a14:useLocalDpi xmlns:a14="http://schemas.microsoft.com/office/drawing/2010/main" val="0"/>
              </a:ext>
            </a:extLst>
          </a:blip>
          <a:stretch>
            <a:fillRect/>
          </a:stretch>
        </p:blipFill>
        <p:spPr>
          <a:xfrm>
            <a:off x="5364763" y="5260498"/>
            <a:ext cx="1195009" cy="1030695"/>
          </a:xfrm>
          <a:prstGeom prst="rect">
            <a:avLst/>
          </a:prstGeom>
        </p:spPr>
      </p:pic>
      <p:sp>
        <p:nvSpPr>
          <p:cNvPr id="86" name="Shape 244"/>
          <p:cNvSpPr/>
          <p:nvPr/>
        </p:nvSpPr>
        <p:spPr>
          <a:xfrm>
            <a:off x="5508590" y="5260498"/>
            <a:ext cx="990599" cy="963700"/>
          </a:xfrm>
          <a:prstGeom prst="ellipse">
            <a:avLst/>
          </a:prstGeom>
          <a:noFill/>
          <a:ln w="9525" cap="flat" cmpd="sng">
            <a:solidFill>
              <a:srgbClr val="CFD8DC"/>
            </a:solidFill>
            <a:prstDash val="solid"/>
            <a:round/>
            <a:headEnd type="none" w="med" len="med"/>
            <a:tailEnd type="none" w="med" len="med"/>
          </a:ln>
        </p:spPr>
        <p:txBody>
          <a:bodyPr lIns="91425" tIns="91425" rIns="91425" bIns="91425" anchor="ctr" anchorCtr="0">
            <a:noAutofit/>
          </a:bodyPr>
          <a:lstStyle/>
          <a:p>
            <a:pPr lvl="0" algn="ctr">
              <a:spcBef>
                <a:spcPts val="0"/>
              </a:spcBef>
              <a:buNone/>
            </a:pPr>
            <a:endParaRPr lang="en" sz="1800" b="1" dirty="0">
              <a:solidFill>
                <a:srgbClr val="263238"/>
              </a:solidFill>
              <a:latin typeface="Source Sans Pro"/>
              <a:ea typeface="Source Sans Pro"/>
              <a:cs typeface="Source Sans Pro"/>
              <a:sym typeface="Source Sans Pro"/>
            </a:endParaRPr>
          </a:p>
        </p:txBody>
      </p:sp>
      <p:cxnSp>
        <p:nvCxnSpPr>
          <p:cNvPr id="88" name="Shape 249"/>
          <p:cNvCxnSpPr>
            <a:stCxn id="75" idx="0"/>
          </p:cNvCxnSpPr>
          <p:nvPr/>
        </p:nvCxnSpPr>
        <p:spPr>
          <a:xfrm flipH="1" flipV="1">
            <a:off x="2549368" y="3963751"/>
            <a:ext cx="502258" cy="1153099"/>
          </a:xfrm>
          <a:prstGeom prst="straightConnector1">
            <a:avLst/>
          </a:prstGeom>
          <a:noFill/>
          <a:ln w="9525" cap="flat" cmpd="sng">
            <a:solidFill>
              <a:srgbClr val="CFD8DC"/>
            </a:solidFill>
            <a:prstDash val="solid"/>
            <a:round/>
            <a:headEnd type="none" w="lg" len="lg"/>
            <a:tailEnd type="none" w="lg" len="lg"/>
          </a:ln>
        </p:spPr>
      </p:cxnSp>
      <p:cxnSp>
        <p:nvCxnSpPr>
          <p:cNvPr id="90" name="Shape 249"/>
          <p:cNvCxnSpPr>
            <a:stCxn id="86" idx="1"/>
          </p:cNvCxnSpPr>
          <p:nvPr/>
        </p:nvCxnSpPr>
        <p:spPr>
          <a:xfrm flipH="1" flipV="1">
            <a:off x="5520450" y="5255764"/>
            <a:ext cx="133210" cy="145865"/>
          </a:xfrm>
          <a:prstGeom prst="straightConnector1">
            <a:avLst/>
          </a:prstGeom>
          <a:noFill/>
          <a:ln w="9525" cap="flat" cmpd="sng">
            <a:solidFill>
              <a:srgbClr val="CFD8DC"/>
            </a:solidFill>
            <a:prstDash val="solid"/>
            <a:round/>
            <a:headEnd type="none" w="lg" len="lg"/>
            <a:tailEnd type="none" w="lg" len="lg"/>
          </a:ln>
        </p:spPr>
      </p:cxnSp>
      <p:cxnSp>
        <p:nvCxnSpPr>
          <p:cNvPr id="92" name="Shape 249"/>
          <p:cNvCxnSpPr>
            <a:endCxn id="29" idx="2"/>
          </p:cNvCxnSpPr>
          <p:nvPr/>
        </p:nvCxnSpPr>
        <p:spPr>
          <a:xfrm flipV="1">
            <a:off x="3030978" y="2491694"/>
            <a:ext cx="1185870" cy="167594"/>
          </a:xfrm>
          <a:prstGeom prst="straightConnector1">
            <a:avLst/>
          </a:prstGeom>
          <a:noFill/>
          <a:ln w="9525" cap="flat" cmpd="sng">
            <a:solidFill>
              <a:srgbClr val="CFD8DC"/>
            </a:solidFill>
            <a:prstDash val="solid"/>
            <a:round/>
            <a:headEnd type="none" w="lg" len="lg"/>
            <a:tailEnd type="none" w="lg" len="lg"/>
          </a:ln>
        </p:spPr>
      </p:cxnSp>
      <p:sp>
        <p:nvSpPr>
          <p:cNvPr id="94" name="Shape 244"/>
          <p:cNvSpPr/>
          <p:nvPr/>
        </p:nvSpPr>
        <p:spPr>
          <a:xfrm>
            <a:off x="71000" y="1447000"/>
            <a:ext cx="990599" cy="963700"/>
          </a:xfrm>
          <a:prstGeom prst="ellipse">
            <a:avLst/>
          </a:prstGeom>
          <a:noFill/>
          <a:ln w="9525" cap="flat" cmpd="sng">
            <a:solidFill>
              <a:srgbClr val="CFD8DC"/>
            </a:solidFill>
            <a:prstDash val="solid"/>
            <a:round/>
            <a:headEnd type="none" w="med" len="med"/>
            <a:tailEnd type="none" w="med" len="med"/>
          </a:ln>
        </p:spPr>
        <p:txBody>
          <a:bodyPr lIns="91425" tIns="91425" rIns="91425" bIns="91425" anchor="ctr" anchorCtr="0">
            <a:noAutofit/>
          </a:bodyPr>
          <a:lstStyle/>
          <a:p>
            <a:pPr lvl="0" algn="ctr">
              <a:spcBef>
                <a:spcPts val="0"/>
              </a:spcBef>
              <a:buNone/>
            </a:pPr>
            <a:endParaRPr lang="en" sz="1800" b="1" dirty="0">
              <a:solidFill>
                <a:srgbClr val="263238"/>
              </a:solidFill>
              <a:latin typeface="Source Sans Pro"/>
              <a:ea typeface="Source Sans Pro"/>
              <a:cs typeface="Source Sans Pro"/>
              <a:sym typeface="Source Sans Pro"/>
            </a:endParaRPr>
          </a:p>
        </p:txBody>
      </p:sp>
      <p:cxnSp>
        <p:nvCxnSpPr>
          <p:cNvPr id="96" name="Shape 249"/>
          <p:cNvCxnSpPr/>
          <p:nvPr/>
        </p:nvCxnSpPr>
        <p:spPr>
          <a:xfrm>
            <a:off x="891262" y="2260705"/>
            <a:ext cx="144937" cy="149995"/>
          </a:xfrm>
          <a:prstGeom prst="straightConnector1">
            <a:avLst/>
          </a:prstGeom>
          <a:noFill/>
          <a:ln w="9525" cap="flat" cmpd="sng">
            <a:solidFill>
              <a:srgbClr val="CFD8DC"/>
            </a:solidFill>
            <a:prstDash val="solid"/>
            <a:round/>
            <a:headEnd type="none" w="lg" len="lg"/>
            <a:tailEnd type="none" w="lg" len="lg"/>
          </a:ln>
        </p:spPr>
      </p:cxnSp>
      <p:pic>
        <p:nvPicPr>
          <p:cNvPr id="253" name="Picture 252"/>
          <p:cNvPicPr>
            <a:picLocks noChangeAspect="1"/>
          </p:cNvPicPr>
          <p:nvPr/>
        </p:nvPicPr>
        <p:blipFill>
          <a:blip r:embed="rId24">
            <a:extLst>
              <a:ext uri="{BEBA8EAE-BF5A-486C-A8C5-ECC9F3942E4B}">
                <a14:imgProps xmlns:a14="http://schemas.microsoft.com/office/drawing/2010/main">
                  <a14:imgLayer r:embed="rId25">
                    <a14:imgEffect>
                      <a14:backgroundRemoval t="10000" b="90000" l="10000" r="90000"/>
                    </a14:imgEffect>
                  </a14:imgLayer>
                </a14:imgProps>
              </a:ext>
            </a:extLst>
          </a:blip>
          <a:stretch>
            <a:fillRect/>
          </a:stretch>
        </p:blipFill>
        <p:spPr>
          <a:xfrm>
            <a:off x="3911383" y="617278"/>
            <a:ext cx="1025982" cy="1025982"/>
          </a:xfrm>
          <a:prstGeom prst="rect">
            <a:avLst/>
          </a:prstGeom>
        </p:spPr>
      </p:pic>
      <p:pic>
        <p:nvPicPr>
          <p:cNvPr id="255" name="Picture 254"/>
          <p:cNvPicPr>
            <a:picLocks noChangeAspect="1"/>
          </p:cNvPicPr>
          <p:nvPr/>
        </p:nvPicPr>
        <p:blipFill rotWithShape="1">
          <a:blip r:embed="rId26"/>
          <a:srcRect l="20167" t="13782" r="26296" b="8206"/>
          <a:stretch/>
        </p:blipFill>
        <p:spPr>
          <a:xfrm>
            <a:off x="1559391" y="4511882"/>
            <a:ext cx="810835" cy="843937"/>
          </a:xfrm>
          <a:prstGeom prst="ellipse">
            <a:avLst/>
          </a:prstGeom>
          <a:ln>
            <a:noFill/>
          </a:ln>
        </p:spPr>
      </p:pic>
    </p:spTree>
    <p:extLst>
      <p:ext uri="{BB962C8B-B14F-4D97-AF65-F5344CB8AC3E}">
        <p14:creationId xmlns:p14="http://schemas.microsoft.com/office/powerpoint/2010/main" val="344819943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786150" y="410826"/>
            <a:ext cx="7571700" cy="936899"/>
          </a:xfrm>
          <a:prstGeom prst="rect">
            <a:avLst/>
          </a:prstGeom>
        </p:spPr>
        <p:txBody>
          <a:bodyPr lIns="91425" tIns="91425" rIns="91425" bIns="91425" anchor="b" anchorCtr="0">
            <a:noAutofit/>
          </a:bodyPr>
          <a:lstStyle/>
          <a:p>
            <a:pPr lvl="0"/>
            <a:r>
              <a:rPr lang="en-US" dirty="0"/>
              <a:t>Where Is the Evidence?</a:t>
            </a:r>
            <a:endParaRPr lang="en" dirty="0"/>
          </a:p>
        </p:txBody>
      </p:sp>
      <p:sp>
        <p:nvSpPr>
          <p:cNvPr id="99" name="Shape 99"/>
          <p:cNvSpPr txBox="1">
            <a:spLocks noGrp="1"/>
          </p:cNvSpPr>
          <p:nvPr>
            <p:ph type="body" idx="1"/>
          </p:nvPr>
        </p:nvSpPr>
        <p:spPr>
          <a:xfrm>
            <a:off x="786150" y="1682266"/>
            <a:ext cx="7571700" cy="4764899"/>
          </a:xfrm>
          <a:prstGeom prst="rect">
            <a:avLst/>
          </a:prstGeom>
        </p:spPr>
        <p:txBody>
          <a:bodyPr lIns="91425" tIns="91425" rIns="91425" bIns="91425" anchor="t" anchorCtr="0">
            <a:noAutofit/>
          </a:bodyPr>
          <a:lstStyle/>
          <a:p>
            <a:r>
              <a:rPr lang="en-US" dirty="0">
                <a:latin typeface="Source sans pro"/>
                <a:cs typeface="Source sans pro"/>
              </a:rPr>
              <a:t>Digital </a:t>
            </a:r>
            <a:r>
              <a:rPr lang="en-US" dirty="0" smtClean="0">
                <a:latin typeface="Source sans pro"/>
                <a:cs typeface="Source sans pro"/>
              </a:rPr>
              <a:t>Evidence</a:t>
            </a:r>
          </a:p>
          <a:p>
            <a:pPr>
              <a:buNone/>
            </a:pPr>
            <a:endParaRPr lang="en-US" dirty="0">
              <a:latin typeface="Source sans pro"/>
              <a:cs typeface="Source sans pro"/>
            </a:endParaRPr>
          </a:p>
          <a:p>
            <a:pPr lvl="1"/>
            <a:r>
              <a:rPr lang="en-US" dirty="0">
                <a:latin typeface="Source sans pro"/>
                <a:cs typeface="Source sans pro"/>
              </a:rPr>
              <a:t>Non-volatile </a:t>
            </a:r>
            <a:r>
              <a:rPr lang="en-US" dirty="0" smtClean="0">
                <a:latin typeface="Source sans pro"/>
                <a:cs typeface="Source sans pro"/>
              </a:rPr>
              <a:t>data</a:t>
            </a:r>
          </a:p>
          <a:p>
            <a:pPr lvl="1"/>
            <a:endParaRPr lang="en-US" dirty="0">
              <a:latin typeface="Source sans pro"/>
              <a:cs typeface="Source sans pro"/>
            </a:endParaRPr>
          </a:p>
          <a:p>
            <a:pPr lvl="1"/>
            <a:r>
              <a:rPr lang="en-US" dirty="0">
                <a:latin typeface="Source sans pro"/>
                <a:cs typeface="Source sans pro"/>
              </a:rPr>
              <a:t>Volatile data</a:t>
            </a:r>
          </a:p>
          <a:p>
            <a:endParaRPr lang="en-US" dirty="0">
              <a:latin typeface="Source sans pro"/>
              <a:cs typeface="Source sans pro"/>
            </a:endParaRPr>
          </a:p>
        </p:txBody>
      </p:sp>
      <p:sp>
        <p:nvSpPr>
          <p:cNvPr id="7" name="Shape 133"/>
          <p:cNvSpPr/>
          <p:nvPr/>
        </p:nvSpPr>
        <p:spPr>
          <a:xfrm>
            <a:off x="3058258" y="4524019"/>
            <a:ext cx="2371447" cy="2243275"/>
          </a:xfrm>
          <a:prstGeom prst="ellipse">
            <a:avLst/>
          </a:prstGeom>
          <a:noFill/>
          <a:ln w="9525" cap="flat" cmpd="sng">
            <a:solidFill>
              <a:srgbClr val="CFD8DC"/>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8" name="Shape 137"/>
          <p:cNvCxnSpPr/>
          <p:nvPr/>
        </p:nvCxnSpPr>
        <p:spPr>
          <a:xfrm flipV="1">
            <a:off x="2591014" y="6261100"/>
            <a:ext cx="679236" cy="254000"/>
          </a:xfrm>
          <a:prstGeom prst="straightConnector1">
            <a:avLst/>
          </a:prstGeom>
          <a:noFill/>
          <a:ln w="9525" cap="flat" cmpd="sng">
            <a:solidFill>
              <a:srgbClr val="CFD8DC"/>
            </a:solidFill>
            <a:prstDash val="solid"/>
            <a:round/>
            <a:headEnd type="none" w="lg" len="lg"/>
            <a:tailEnd type="none" w="lg" len="lg"/>
          </a:ln>
        </p:spPr>
      </p:cxnSp>
      <p:cxnSp>
        <p:nvCxnSpPr>
          <p:cNvPr id="9" name="Shape 138"/>
          <p:cNvCxnSpPr>
            <a:endCxn id="7" idx="3"/>
          </p:cNvCxnSpPr>
          <p:nvPr/>
        </p:nvCxnSpPr>
        <p:spPr>
          <a:xfrm flipV="1">
            <a:off x="3058258" y="6438774"/>
            <a:ext cx="347290" cy="328521"/>
          </a:xfrm>
          <a:prstGeom prst="straightConnector1">
            <a:avLst/>
          </a:prstGeom>
          <a:noFill/>
          <a:ln w="9525" cap="flat" cmpd="sng">
            <a:solidFill>
              <a:srgbClr val="CFD8DC"/>
            </a:solidFill>
            <a:prstDash val="solid"/>
            <a:round/>
            <a:headEnd type="none" w="lg" len="lg"/>
            <a:tailEnd type="none" w="lg" len="lg"/>
          </a:ln>
        </p:spPr>
      </p:cxnSp>
      <p:cxnSp>
        <p:nvCxnSpPr>
          <p:cNvPr id="10" name="Shape 139"/>
          <p:cNvCxnSpPr/>
          <p:nvPr/>
        </p:nvCxnSpPr>
        <p:spPr>
          <a:xfrm>
            <a:off x="2206963" y="5975132"/>
            <a:ext cx="956846" cy="95468"/>
          </a:xfrm>
          <a:prstGeom prst="straightConnector1">
            <a:avLst/>
          </a:prstGeom>
          <a:noFill/>
          <a:ln w="9525" cap="flat" cmpd="sng">
            <a:solidFill>
              <a:srgbClr val="CFD8DC"/>
            </a:solidFill>
            <a:prstDash val="solid"/>
            <a:round/>
            <a:headEnd type="none" w="lg" len="lg"/>
            <a:tailEnd type="none" w="lg" len="lg"/>
          </a:ln>
        </p:spPr>
      </p:cxnSp>
      <p:sp>
        <p:nvSpPr>
          <p:cNvPr id="17" name="Shape 133"/>
          <p:cNvSpPr/>
          <p:nvPr/>
        </p:nvSpPr>
        <p:spPr>
          <a:xfrm>
            <a:off x="5720392" y="2360039"/>
            <a:ext cx="2371447" cy="2243275"/>
          </a:xfrm>
          <a:prstGeom prst="ellipse">
            <a:avLst/>
          </a:prstGeom>
          <a:noFill/>
          <a:ln w="9525" cap="flat" cmpd="sng">
            <a:solidFill>
              <a:srgbClr val="CFD8DC"/>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8" name="Shape 137"/>
          <p:cNvCxnSpPr/>
          <p:nvPr/>
        </p:nvCxnSpPr>
        <p:spPr>
          <a:xfrm flipV="1">
            <a:off x="7608055" y="1917700"/>
            <a:ext cx="749795" cy="668120"/>
          </a:xfrm>
          <a:prstGeom prst="straightConnector1">
            <a:avLst/>
          </a:prstGeom>
          <a:noFill/>
          <a:ln w="9525" cap="flat" cmpd="sng">
            <a:solidFill>
              <a:srgbClr val="CFD8DC"/>
            </a:solidFill>
            <a:prstDash val="solid"/>
            <a:round/>
            <a:headEnd type="none" w="lg" len="lg"/>
            <a:tailEnd type="none" w="lg" len="lg"/>
          </a:ln>
        </p:spPr>
      </p:cxnSp>
      <p:cxnSp>
        <p:nvCxnSpPr>
          <p:cNvPr id="19" name="Shape 138"/>
          <p:cNvCxnSpPr/>
          <p:nvPr/>
        </p:nvCxnSpPr>
        <p:spPr>
          <a:xfrm flipH="1">
            <a:off x="7835900" y="2794000"/>
            <a:ext cx="1092201" cy="0"/>
          </a:xfrm>
          <a:prstGeom prst="straightConnector1">
            <a:avLst/>
          </a:prstGeom>
          <a:noFill/>
          <a:ln w="9525" cap="flat" cmpd="sng">
            <a:solidFill>
              <a:srgbClr val="CFD8DC"/>
            </a:solidFill>
            <a:prstDash val="solid"/>
            <a:round/>
            <a:headEnd type="none" w="lg" len="lg"/>
            <a:tailEnd type="none" w="lg" len="lg"/>
          </a:ln>
        </p:spPr>
      </p:cxnSp>
      <p:cxnSp>
        <p:nvCxnSpPr>
          <p:cNvPr id="20" name="Shape 139"/>
          <p:cNvCxnSpPr>
            <a:stCxn id="7" idx="6"/>
            <a:endCxn id="17" idx="2"/>
          </p:cNvCxnSpPr>
          <p:nvPr/>
        </p:nvCxnSpPr>
        <p:spPr>
          <a:xfrm flipV="1">
            <a:off x="5429705" y="3481677"/>
            <a:ext cx="290687" cy="2163980"/>
          </a:xfrm>
          <a:prstGeom prst="straightConnector1">
            <a:avLst/>
          </a:prstGeom>
          <a:noFill/>
          <a:ln w="9525" cap="flat" cmpd="sng">
            <a:solidFill>
              <a:srgbClr val="CFD8DC"/>
            </a:solidFill>
            <a:prstDash val="solid"/>
            <a:round/>
            <a:headEnd type="none" w="lg" len="lg"/>
            <a:tailEnd type="none" w="lg" len="lg"/>
          </a:ln>
        </p:spPr>
      </p:cxnSp>
      <p:cxnSp>
        <p:nvCxnSpPr>
          <p:cNvPr id="31" name="Shape 137"/>
          <p:cNvCxnSpPr/>
          <p:nvPr/>
        </p:nvCxnSpPr>
        <p:spPr>
          <a:xfrm flipV="1">
            <a:off x="7200900" y="1583950"/>
            <a:ext cx="190500" cy="776089"/>
          </a:xfrm>
          <a:prstGeom prst="straightConnector1">
            <a:avLst/>
          </a:prstGeom>
          <a:noFill/>
          <a:ln w="9525" cap="flat" cmpd="sng">
            <a:solidFill>
              <a:srgbClr val="CFD8DC"/>
            </a:solidFill>
            <a:prstDash val="solid"/>
            <a:round/>
            <a:headEnd type="none" w="lg" len="lg"/>
            <a:tailEnd type="none" w="lg" len="lg"/>
          </a:ln>
        </p:spPr>
      </p:cxnSp>
      <p:pic>
        <p:nvPicPr>
          <p:cNvPr id="13" name="Picture 12" descr="Screen Shot 2017-04-15 at 8.26.44 PM.png"/>
          <p:cNvPicPr>
            <a:picLocks noChangeAspect="1"/>
          </p:cNvPicPr>
          <p:nvPr/>
        </p:nvPicPr>
        <p:blipFill>
          <a:blip r:embed="rId3">
            <a:extLst>
              <a:ext uri="{BEBA8EAE-BF5A-486C-A8C5-ECC9F3942E4B}">
                <a14:imgProps xmlns:a14="http://schemas.microsoft.com/office/drawing/2010/main">
                  <a14:imgLayer r:embed="rId4">
                    <a14:imgEffect>
                      <a14:backgroundRemoval t="0" b="97727" l="0" r="100000"/>
                    </a14:imgEffect>
                  </a14:imgLayer>
                </a14:imgProps>
              </a:ext>
              <a:ext uri="{28A0092B-C50C-407E-A947-70E740481C1C}">
                <a14:useLocalDpi xmlns:a14="http://schemas.microsoft.com/office/drawing/2010/main" val="0"/>
              </a:ext>
            </a:extLst>
          </a:blip>
          <a:stretch>
            <a:fillRect/>
          </a:stretch>
        </p:blipFill>
        <p:spPr>
          <a:xfrm>
            <a:off x="5923973" y="2444314"/>
            <a:ext cx="1530927" cy="1141708"/>
          </a:xfrm>
          <a:prstGeom prst="rect">
            <a:avLst/>
          </a:prstGeom>
        </p:spPr>
      </p:pic>
      <p:pic>
        <p:nvPicPr>
          <p:cNvPr id="14" name="Picture 13" descr="Screen Shot 2017-04-15 at 8.28.41 PM.png"/>
          <p:cNvPicPr>
            <a:picLocks noChangeAspect="1"/>
          </p:cNvPicPr>
          <p:nvPr/>
        </p:nvPicPr>
        <p:blipFill>
          <a:blip r:embed="rId5">
            <a:extLst>
              <a:ext uri="{BEBA8EAE-BF5A-486C-A8C5-ECC9F3942E4B}">
                <a14:imgProps xmlns:a14="http://schemas.microsoft.com/office/drawing/2010/main">
                  <a14:imgLayer r:embed="rId6">
                    <a14:imgEffect>
                      <a14:backgroundRemoval t="3960" b="98020" l="0" r="99324">
                        <a14:foregroundMark x1="62838" y1="10891" x2="99324" y2="98020"/>
                        <a14:foregroundMark x1="83784" y1="16832" x2="83784" y2="16832"/>
                        <a14:foregroundMark x1="83784" y1="16832" x2="83784" y2="16832"/>
                      </a14:backgroundRemoval>
                    </a14:imgEffect>
                  </a14:imgLayer>
                </a14:imgProps>
              </a:ext>
              <a:ext uri="{28A0092B-C50C-407E-A947-70E740481C1C}">
                <a14:useLocalDpi xmlns:a14="http://schemas.microsoft.com/office/drawing/2010/main" val="0"/>
              </a:ext>
            </a:extLst>
          </a:blip>
          <a:stretch>
            <a:fillRect/>
          </a:stretch>
        </p:blipFill>
        <p:spPr>
          <a:xfrm>
            <a:off x="5975526" y="3547922"/>
            <a:ext cx="1123774" cy="766900"/>
          </a:xfrm>
          <a:prstGeom prst="rect">
            <a:avLst/>
          </a:prstGeom>
        </p:spPr>
      </p:pic>
      <p:pic>
        <p:nvPicPr>
          <p:cNvPr id="15" name="Picture 14"/>
          <p:cNvPicPr>
            <a:picLocks noChangeAspect="1"/>
          </p:cNvPicPr>
          <p:nvPr/>
        </p:nvPicPr>
        <p:blipFill rotWithShape="1">
          <a:blip r:embed="rId7">
            <a:extLst>
              <a:ext uri="{BEBA8EAE-BF5A-486C-A8C5-ECC9F3942E4B}">
                <a14:imgProps xmlns:a14="http://schemas.microsoft.com/office/drawing/2010/main">
                  <a14:imgLayer r:embed="rId8">
                    <a14:imgEffect>
                      <a14:backgroundRemoval t="9794" b="98454" l="19691" r="86100">
                        <a14:foregroundMark x1="57143" y1="42268" x2="57143" y2="42268"/>
                        <a14:foregroundMark x1="57143" y1="42268" x2="57143" y2="42268"/>
                        <a14:foregroundMark x1="54440" y1="41237" x2="54440" y2="41237"/>
                        <a14:foregroundMark x1="54440" y1="41237" x2="54440" y2="41237"/>
                        <a14:backgroundMark x1="45560" y1="55155" x2="45560" y2="55155"/>
                        <a14:backgroundMark x1="45560" y1="55155" x2="45560" y2="55155"/>
                        <a14:backgroundMark x1="43243" y1="52062" x2="43243" y2="52062"/>
                        <a14:backgroundMark x1="43243" y1="52062" x2="43243" y2="52062"/>
                      </a14:backgroundRemoval>
                    </a14:imgEffect>
                  </a14:imgLayer>
                </a14:imgProps>
              </a:ext>
            </a:extLst>
          </a:blip>
          <a:srcRect l="17348" t="12757" r="14288"/>
          <a:stretch/>
        </p:blipFill>
        <p:spPr>
          <a:xfrm>
            <a:off x="7072900" y="3314700"/>
            <a:ext cx="1139284" cy="1089022"/>
          </a:xfrm>
          <a:prstGeom prst="rect">
            <a:avLst/>
          </a:prstGeom>
        </p:spPr>
      </p:pic>
      <p:pic>
        <p:nvPicPr>
          <p:cNvPr id="16" name="Picture 15"/>
          <p:cNvPicPr>
            <a:picLocks noChangeAspect="1"/>
          </p:cNvPicPr>
          <p:nvPr/>
        </p:nvPicPr>
        <p:blipFill rotWithShape="1">
          <a:blip r:embed="rId9">
            <a:extLst>
              <a:ext uri="{BEBA8EAE-BF5A-486C-A8C5-ECC9F3942E4B}">
                <a14:imgProps xmlns:a14="http://schemas.microsoft.com/office/drawing/2010/main">
                  <a14:imgLayer r:embed="rId10">
                    <a14:imgEffect>
                      <a14:backgroundRemoval t="0" b="91120" l="678" r="100000">
                        <a14:foregroundMark x1="76949" y1="48263" x2="76949" y2="48263"/>
                        <a14:foregroundMark x1="76949" y1="48263" x2="76949" y2="48263"/>
                        <a14:foregroundMark x1="40678" y1="12741" x2="40678" y2="12741"/>
                        <a14:foregroundMark x1="40678" y1="12741" x2="40678" y2="12741"/>
                        <a14:foregroundMark x1="39661" y1="16602" x2="39661" y2="16602"/>
                        <a14:foregroundMark x1="39661" y1="16602" x2="39661" y2="16602"/>
                        <a14:foregroundMark x1="15932" y1="18147" x2="15932" y2="18147"/>
                        <a14:foregroundMark x1="15932" y1="18147" x2="15932" y2="18147"/>
                        <a14:foregroundMark x1="50847" y1="58687" x2="50847" y2="58687"/>
                        <a14:foregroundMark x1="50847" y1="58687" x2="50847" y2="58687"/>
                        <a14:foregroundMark x1="54576" y1="68726" x2="54576" y2="68726"/>
                        <a14:foregroundMark x1="54576" y1="68726" x2="54576" y2="68726"/>
                      </a14:backgroundRemoval>
                    </a14:imgEffect>
                  </a14:imgLayer>
                </a14:imgProps>
              </a:ext>
            </a:extLst>
          </a:blip>
          <a:srcRect b="8494"/>
          <a:stretch/>
        </p:blipFill>
        <p:spPr>
          <a:xfrm>
            <a:off x="3201909" y="4826000"/>
            <a:ext cx="2170191" cy="1743509"/>
          </a:xfrm>
          <a:prstGeom prst="rect">
            <a:avLst/>
          </a:prstGeom>
        </p:spPr>
      </p:pic>
    </p:spTree>
    <p:extLst>
      <p:ext uri="{BB962C8B-B14F-4D97-AF65-F5344CB8AC3E}">
        <p14:creationId xmlns:p14="http://schemas.microsoft.com/office/powerpoint/2010/main" val="203496939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ctrTitle"/>
          </p:nvPr>
        </p:nvSpPr>
        <p:spPr>
          <a:xfrm>
            <a:off x="1546025" y="2034925"/>
            <a:ext cx="5832600" cy="1546500"/>
          </a:xfrm>
          <a:prstGeom prst="rect">
            <a:avLst/>
          </a:prstGeom>
        </p:spPr>
        <p:txBody>
          <a:bodyPr lIns="91425" tIns="91425" rIns="91425" bIns="91425" anchor="b" anchorCtr="0">
            <a:noAutofit/>
          </a:bodyPr>
          <a:lstStyle/>
          <a:p>
            <a:pPr lvl="0" rtl="0">
              <a:spcBef>
                <a:spcPts val="0"/>
              </a:spcBef>
              <a:buNone/>
            </a:pPr>
            <a:r>
              <a:rPr lang="en-US" dirty="0" smtClean="0"/>
              <a:t>Computer Crime Scene</a:t>
            </a:r>
            <a:endParaRPr lang="en" dirty="0"/>
          </a:p>
        </p:txBody>
      </p:sp>
      <p:sp>
        <p:nvSpPr>
          <p:cNvPr id="88" name="Shape 88"/>
          <p:cNvSpPr txBox="1">
            <a:spLocks noGrp="1"/>
          </p:cNvSpPr>
          <p:nvPr>
            <p:ph type="subTitle" idx="1"/>
          </p:nvPr>
        </p:nvSpPr>
        <p:spPr>
          <a:xfrm>
            <a:off x="1546025" y="3710548"/>
            <a:ext cx="5832600" cy="1046400"/>
          </a:xfrm>
          <a:prstGeom prst="rect">
            <a:avLst/>
          </a:prstGeom>
        </p:spPr>
        <p:txBody>
          <a:bodyPr lIns="91425" tIns="91425" rIns="91425" bIns="91425" anchor="t" anchorCtr="0">
            <a:noAutofit/>
          </a:bodyPr>
          <a:lstStyle/>
          <a:p>
            <a:pPr lvl="0" rtl="0">
              <a:spcBef>
                <a:spcPts val="0"/>
              </a:spcBef>
              <a:buNone/>
            </a:pPr>
            <a:r>
              <a:rPr lang="en-US" dirty="0" smtClean="0"/>
              <a:t>Preservation and Documentation</a:t>
            </a:r>
            <a:endParaRPr lang="en" dirty="0"/>
          </a:p>
        </p:txBody>
      </p:sp>
    </p:spTree>
    <p:extLst>
      <p:ext uri="{BB962C8B-B14F-4D97-AF65-F5344CB8AC3E}">
        <p14:creationId xmlns:p14="http://schemas.microsoft.com/office/powerpoint/2010/main" val="134635149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317500"/>
            <a:ext cx="9144000" cy="6206490"/>
          </a:xfrm>
          <a:prstGeom prst="rect">
            <a:avLst/>
          </a:prstGeom>
        </p:spPr>
      </p:pic>
      <p:sp>
        <p:nvSpPr>
          <p:cNvPr id="2" name="Oval 1"/>
          <p:cNvSpPr/>
          <p:nvPr/>
        </p:nvSpPr>
        <p:spPr>
          <a:xfrm>
            <a:off x="5562600" y="3327400"/>
            <a:ext cx="3098800" cy="3022600"/>
          </a:xfrm>
          <a:prstGeom prst="ellipse">
            <a:avLst/>
          </a:prstGeom>
          <a:solidFill>
            <a:schemeClr val="tx2">
              <a:lumMod val="1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4" name="Shape 144"/>
          <p:cNvSpPr/>
          <p:nvPr/>
        </p:nvSpPr>
        <p:spPr>
          <a:xfrm>
            <a:off x="5453575" y="3177700"/>
            <a:ext cx="3329099" cy="3329099"/>
          </a:xfrm>
          <a:prstGeom prst="ellipse">
            <a:avLst/>
          </a:prstGeom>
          <a:noFill/>
          <a:ln w="9525" cap="flat" cmpd="sng">
            <a:solidFill>
              <a:srgbClr val="ECEFF1"/>
            </a:solidFill>
            <a:prstDash val="dash"/>
            <a:round/>
            <a:headEnd type="none" w="med" len="med"/>
            <a:tailEnd type="none" w="med" len="med"/>
          </a:ln>
        </p:spPr>
        <p:txBody>
          <a:bodyPr lIns="91425" tIns="91425" rIns="91425" bIns="91425" anchor="ctr" anchorCtr="0">
            <a:noAutofit/>
          </a:bodyPr>
          <a:lstStyle/>
          <a:p>
            <a:pPr lvl="0" algn="ctr" rtl="0">
              <a:spcBef>
                <a:spcPts val="0"/>
              </a:spcBef>
              <a:buNone/>
            </a:pPr>
            <a:r>
              <a:rPr lang="en-US" sz="2400" b="1" dirty="0" smtClean="0">
                <a:solidFill>
                  <a:srgbClr val="FFFFFF"/>
                </a:solidFill>
                <a:latin typeface="Roboto Slab"/>
                <a:ea typeface="Roboto Slab"/>
                <a:cs typeface="Roboto Slab"/>
                <a:sym typeface="Roboto Slab"/>
              </a:rPr>
              <a:t>Traditional </a:t>
            </a:r>
            <a:r>
              <a:rPr lang="en-US" sz="2400" b="1" dirty="0" smtClean="0">
                <a:solidFill>
                  <a:srgbClr val="0091EA"/>
                </a:solidFill>
                <a:latin typeface="Roboto Slab"/>
                <a:ea typeface="Roboto Slab"/>
                <a:cs typeface="Roboto Slab"/>
                <a:sym typeface="Roboto Slab"/>
              </a:rPr>
              <a:t>Crime Scene</a:t>
            </a:r>
            <a:endParaRPr lang="en" sz="2400" b="1" dirty="0">
              <a:solidFill>
                <a:srgbClr val="0091EA"/>
              </a:solidFill>
              <a:latin typeface="Roboto Slab"/>
              <a:ea typeface="Roboto Slab"/>
              <a:cs typeface="Roboto Slab"/>
              <a:sym typeface="Roboto Slab"/>
            </a:endParaRPr>
          </a:p>
        </p:txBody>
      </p:sp>
    </p:spTree>
    <p:extLst>
      <p:ext uri="{BB962C8B-B14F-4D97-AF65-F5344CB8AC3E}">
        <p14:creationId xmlns:p14="http://schemas.microsoft.com/office/powerpoint/2010/main" val="3812750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3624</TotalTime>
  <Words>829</Words>
  <Application>Microsoft Macintosh PowerPoint</Application>
  <PresentationFormat>On-screen Show (4:3)</PresentationFormat>
  <Paragraphs>138</Paragraphs>
  <Slides>19</Slides>
  <Notes>19</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Cordelia template</vt:lpstr>
      <vt:lpstr>Overview: Identification and Seizure of Electronic Evidence</vt:lpstr>
      <vt:lpstr>Objective</vt:lpstr>
      <vt:lpstr>Responder’s Role</vt:lpstr>
      <vt:lpstr>Identification of Electronic Evidence</vt:lpstr>
      <vt:lpstr>Computer Hardware</vt:lpstr>
      <vt:lpstr>Computer Software</vt:lpstr>
      <vt:lpstr>Where Is the Evidence?</vt:lpstr>
      <vt:lpstr>Computer Crime Scene</vt:lpstr>
      <vt:lpstr>PowerPoint Presentation</vt:lpstr>
      <vt:lpstr>PowerPoint Presentation</vt:lpstr>
      <vt:lpstr>Documentation</vt:lpstr>
      <vt:lpstr>PowerPoint Presentation</vt:lpstr>
      <vt:lpstr>Collect Volatile Data</vt:lpstr>
      <vt:lpstr>PowerPoint Presentation</vt:lpstr>
      <vt:lpstr>Forensic Imaging</vt:lpstr>
      <vt:lpstr>Process Physical Evidence</vt:lpstr>
      <vt:lpstr>Troubleshooting </vt:lpstr>
      <vt:lpstr>Summary</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Admin</cp:lastModifiedBy>
  <cp:revision>87</cp:revision>
  <dcterms:modified xsi:type="dcterms:W3CDTF">2017-04-16T02:00:04Z</dcterms:modified>
</cp:coreProperties>
</file>